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bin" ContentType="application/vnd.openxmlformats-officedocument.oleObject"/>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Default Extension="jpeg" ContentType="image/jpeg"/>
  <Override PartName="/ppt/slideLayouts/slideLayout3.xml" ContentType="application/vnd.openxmlformats-officedocument.presentationml.slideLayout+xml"/>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slideLayouts/slideLayout10.xml" ContentType="application/vnd.openxmlformats-officedocument.presentationml.slideLayout+xml"/>
  <Default Extension="vml" ContentType="application/vnd.openxmlformats-officedocument.vmlDrawing"/>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notesMasterIdLst>
    <p:notesMasterId r:id="rId54"/>
  </p:notes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 id="283" r:id="rId28"/>
    <p:sldId id="284" r:id="rId29"/>
    <p:sldId id="285" r:id="rId30"/>
    <p:sldId id="286" r:id="rId31"/>
    <p:sldId id="287" r:id="rId32"/>
    <p:sldId id="288" r:id="rId33"/>
    <p:sldId id="289" r:id="rId34"/>
    <p:sldId id="290" r:id="rId35"/>
    <p:sldId id="291" r:id="rId36"/>
    <p:sldId id="292" r:id="rId37"/>
    <p:sldId id="293" r:id="rId38"/>
    <p:sldId id="294" r:id="rId39"/>
    <p:sldId id="295" r:id="rId40"/>
    <p:sldId id="296" r:id="rId41"/>
    <p:sldId id="297" r:id="rId42"/>
    <p:sldId id="298" r:id="rId43"/>
    <p:sldId id="299" r:id="rId44"/>
    <p:sldId id="300" r:id="rId45"/>
    <p:sldId id="301" r:id="rId46"/>
    <p:sldId id="302" r:id="rId47"/>
    <p:sldId id="303" r:id="rId48"/>
    <p:sldId id="306" r:id="rId49"/>
    <p:sldId id="304" r:id="rId50"/>
    <p:sldId id="305" r:id="rId51"/>
    <p:sldId id="307" r:id="rId52"/>
    <p:sldId id="308" r:id="rId5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00"/>
    <a:srgbClr val="0000FF"/>
    <a:srgbClr val="21D303"/>
    <a:srgbClr val="4FE703"/>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vertBarState="maximized">
    <p:restoredLeft sz="15620"/>
    <p:restoredTop sz="93298" autoAdjust="0"/>
  </p:normalViewPr>
  <p:slideViewPr>
    <p:cSldViewPr>
      <p:cViewPr varScale="1">
        <p:scale>
          <a:sx n="63" d="100"/>
          <a:sy n="63" d="100"/>
        </p:scale>
        <p:origin x="-1278" y="-102"/>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w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15.w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16.w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17.w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18.w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19.w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20.w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21.wmf"/></Relationships>
</file>

<file path=ppt/drawings/_rels/vmlDrawing17.vml.rels><?xml version="1.0" encoding="UTF-8" standalone="yes"?>
<Relationships xmlns="http://schemas.openxmlformats.org/package/2006/relationships"><Relationship Id="rId1" Type="http://schemas.openxmlformats.org/officeDocument/2006/relationships/image" Target="../media/image22.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3.wmf"/></Relationships>
</file>

<file path=ppt/drawings/_rels/vmlDrawing3.vml.rels><?xml version="1.0" encoding="UTF-8" standalone="yes"?>
<Relationships xmlns="http://schemas.openxmlformats.org/package/2006/relationships"><Relationship Id="rId2" Type="http://schemas.openxmlformats.org/officeDocument/2006/relationships/image" Target="../media/image5.wmf"/><Relationship Id="rId1" Type="http://schemas.openxmlformats.org/officeDocument/2006/relationships/image" Target="../media/image4.wmf"/></Relationships>
</file>

<file path=ppt/drawings/_rels/vmlDrawing4.vml.rels><?xml version="1.0" encoding="UTF-8" standalone="yes"?>
<Relationships xmlns="http://schemas.openxmlformats.org/package/2006/relationships"><Relationship Id="rId2" Type="http://schemas.openxmlformats.org/officeDocument/2006/relationships/image" Target="../media/image7.wmf"/><Relationship Id="rId1" Type="http://schemas.openxmlformats.org/officeDocument/2006/relationships/image" Target="../media/image6.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8.w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9.w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0.wmf"/></Relationships>
</file>

<file path=ppt/drawings/_rels/vmlDrawing8.vml.rels><?xml version="1.0" encoding="UTF-8" standalone="yes"?>
<Relationships xmlns="http://schemas.openxmlformats.org/package/2006/relationships"><Relationship Id="rId3" Type="http://schemas.openxmlformats.org/officeDocument/2006/relationships/image" Target="../media/image13.wmf"/><Relationship Id="rId2" Type="http://schemas.openxmlformats.org/officeDocument/2006/relationships/image" Target="../media/image12.wmf"/><Relationship Id="rId1" Type="http://schemas.openxmlformats.org/officeDocument/2006/relationships/image" Target="../media/image11.w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4.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2854AD6-4354-4030-B128-F7EC6F76B6D4}" type="datetimeFigureOut">
              <a:rPr lang="en-US" smtClean="0"/>
              <a:pPr/>
              <a:t>1/31/2011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F905433-1937-4E5B-8D34-DD6D5A5CC307}"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F905433-1937-4E5B-8D34-DD6D5A5CC307}" type="slidenum">
              <a:rPr lang="en-US" smtClean="0"/>
              <a:pPr/>
              <a:t>34</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F905433-1937-4E5B-8D34-DD6D5A5CC307}" type="slidenum">
              <a:rPr lang="en-US" smtClean="0"/>
              <a:pPr/>
              <a:t>43</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F905433-1937-4E5B-8D34-DD6D5A5CC307}" type="slidenum">
              <a:rPr lang="en-US" smtClean="0"/>
              <a:pPr/>
              <a:t>44</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F905433-1937-4E5B-8D34-DD6D5A5CC307}" type="slidenum">
              <a:rPr lang="en-US" smtClean="0"/>
              <a:pPr/>
              <a:t>45</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F905433-1937-4E5B-8D34-DD6D5A5CC307}" type="slidenum">
              <a:rPr lang="en-US" smtClean="0"/>
              <a:pPr/>
              <a:t>46</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F905433-1937-4E5B-8D34-DD6D5A5CC307}" type="slidenum">
              <a:rPr lang="en-US" smtClean="0"/>
              <a:pPr/>
              <a:t>47</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F905433-1937-4E5B-8D34-DD6D5A5CC307}" type="slidenum">
              <a:rPr lang="en-US" smtClean="0"/>
              <a:pPr/>
              <a:t>48</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F905433-1937-4E5B-8D34-DD6D5A5CC307}" type="slidenum">
              <a:rPr lang="en-US" smtClean="0"/>
              <a:pPr/>
              <a:t>49</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F905433-1937-4E5B-8D34-DD6D5A5CC307}" type="slidenum">
              <a:rPr lang="en-US" smtClean="0"/>
              <a:pPr/>
              <a:t>50</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F905433-1937-4E5B-8D34-DD6D5A5CC307}" type="slidenum">
              <a:rPr lang="en-US" smtClean="0"/>
              <a:pPr/>
              <a:t>51</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F905433-1937-4E5B-8D34-DD6D5A5CC307}" type="slidenum">
              <a:rPr lang="en-US" smtClean="0"/>
              <a:pPr/>
              <a:t>52</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F905433-1937-4E5B-8D34-DD6D5A5CC307}" type="slidenum">
              <a:rPr lang="en-US" smtClean="0"/>
              <a:pPr/>
              <a:t>35</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F905433-1937-4E5B-8D34-DD6D5A5CC307}" type="slidenum">
              <a:rPr lang="en-US" smtClean="0"/>
              <a:pPr/>
              <a:t>36</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F905433-1937-4E5B-8D34-DD6D5A5CC307}" type="slidenum">
              <a:rPr lang="en-US" smtClean="0"/>
              <a:pPr/>
              <a:t>37</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F905433-1937-4E5B-8D34-DD6D5A5CC307}" type="slidenum">
              <a:rPr lang="en-US" smtClean="0"/>
              <a:pPr/>
              <a:t>38</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F905433-1937-4E5B-8D34-DD6D5A5CC307}" type="slidenum">
              <a:rPr lang="en-US" smtClean="0"/>
              <a:pPr/>
              <a:t>39</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F905433-1937-4E5B-8D34-DD6D5A5CC307}" type="slidenum">
              <a:rPr lang="en-US" smtClean="0"/>
              <a:pPr/>
              <a:t>40</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F905433-1937-4E5B-8D34-DD6D5A5CC307}" type="slidenum">
              <a:rPr lang="en-US" smtClean="0"/>
              <a:pPr/>
              <a:t>41</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F905433-1937-4E5B-8D34-DD6D5A5CC307}" type="slidenum">
              <a:rPr lang="en-US" smtClean="0"/>
              <a:pPr/>
              <a:t>42</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fld id="{6F56ED53-E17F-4117-AE73-53840B2175EC}" type="datetime1">
              <a:rPr lang="en-US" smtClean="0"/>
              <a:pPr/>
              <a:t>1/31/2011</a:t>
            </a:fld>
            <a:endParaRPr lang="en-US"/>
          </a:p>
        </p:txBody>
      </p:sp>
      <p:sp>
        <p:nvSpPr>
          <p:cNvPr id="19" name="Footer Placeholder 18"/>
          <p:cNvSpPr>
            <a:spLocks noGrp="1"/>
          </p:cNvSpPr>
          <p:nvPr>
            <p:ph type="ftr" sz="quarter" idx="11"/>
          </p:nvPr>
        </p:nvSpPr>
        <p:spPr/>
        <p:txBody>
          <a:bodyPr/>
          <a:lstStyle/>
          <a:p>
            <a:endParaRPr lang="en-US"/>
          </a:p>
        </p:txBody>
      </p:sp>
      <p:sp>
        <p:nvSpPr>
          <p:cNvPr id="27" name="Slide Number Placeholder 26"/>
          <p:cNvSpPr>
            <a:spLocks noGrp="1"/>
          </p:cNvSpPr>
          <p:nvPr>
            <p:ph type="sldNum" sz="quarter" idx="12"/>
          </p:nvPr>
        </p:nvSpPr>
        <p:spPr/>
        <p:txBody>
          <a:bodyPr/>
          <a:lstStyle/>
          <a:p>
            <a:fld id="{BD13CB69-C11B-4586-B2A4-1F995E803182}"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0E37B65-5F13-4A95-9D92-2A074DC8855A}" type="datetime1">
              <a:rPr lang="en-US" smtClean="0"/>
              <a:pPr/>
              <a:t>1/31/2011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D13CB69-C11B-4586-B2A4-1F995E803182}"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8587DE2C-F9F0-4EA1-BAA4-49CB9E1E7DA6}" type="datetime1">
              <a:rPr lang="en-US" smtClean="0"/>
              <a:pPr/>
              <a:t>1/31/2011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D13CB69-C11B-4586-B2A4-1F995E803182}"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0255CF75-B00E-4761-A250-E0AD055339DB}" type="datetime1">
              <a:rPr lang="en-US" smtClean="0"/>
              <a:pPr/>
              <a:t>1/31/2011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D13CB69-C11B-4586-B2A4-1F995E803182}"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BF11EF8A-C298-481D-9834-8F9B58C37868}" type="datetime1">
              <a:rPr lang="en-US" smtClean="0"/>
              <a:pPr/>
              <a:t>1/31/2011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D13CB69-C11B-4586-B2A4-1F995E803182}"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AC6D2CED-A6F8-454D-B64D-4ABA4F4D168F}" type="datetime1">
              <a:rPr lang="en-US" smtClean="0"/>
              <a:pPr/>
              <a:t>1/31/2011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D13CB69-C11B-4586-B2A4-1F995E803182}"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9BE1BF28-8A06-4FF1-9DEF-1605B7ADD2A3}" type="datetime1">
              <a:rPr lang="en-US" smtClean="0"/>
              <a:pPr/>
              <a:t>1/31/2011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D13CB69-C11B-4586-B2A4-1F995E803182}"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A39EE045-0949-4062-BD63-7026AFF566DD}" type="datetime1">
              <a:rPr lang="en-US" smtClean="0"/>
              <a:pPr/>
              <a:t>1/31/2011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D13CB69-C11B-4586-B2A4-1F995E803182}"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D635D58-801A-4AC4-BBFE-FA47ECE8F06C}" type="datetime1">
              <a:rPr lang="en-US" smtClean="0"/>
              <a:pPr/>
              <a:t>1/31/2011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D13CB69-C11B-4586-B2A4-1F995E803182}"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5D8B0A58-9F05-4EC3-97E9-EFCF449FB421}" type="datetime1">
              <a:rPr lang="en-US" smtClean="0"/>
              <a:pPr/>
              <a:t>1/31/2011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D13CB69-C11B-4586-B2A4-1F995E803182}"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DEF2218B-1EA6-4425-92FA-0A782925E5CF}" type="datetime1">
              <a:rPr lang="en-US" smtClean="0"/>
              <a:pPr/>
              <a:t>1/31/2011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077200" y="6356350"/>
            <a:ext cx="609600" cy="365125"/>
          </a:xfrm>
        </p:spPr>
        <p:txBody>
          <a:bodyPr/>
          <a:lstStyle/>
          <a:p>
            <a:fld id="{BD13CB69-C11B-4586-B2A4-1F995E803182}" type="slidenum">
              <a:rPr lang="en-US" smtClean="0"/>
              <a:pPr/>
              <a:t>‹#›</a:t>
            </a:fld>
            <a:endParaRPr lang="en-US"/>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smtClean="0"/>
              <a:t>Click icon to add picture</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FDB823D2-7DD2-4769-9DD6-2CDD89E25B98}" type="datetime1">
              <a:rPr lang="en-US" smtClean="0"/>
              <a:pPr/>
              <a:t>1/31/2011</a:t>
            </a:fld>
            <a:endParaRPr lang="en-US"/>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en-US"/>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BD13CB69-C11B-4586-B2A4-1F995E803182}" type="slidenum">
              <a:rPr lang="en-US" smtClean="0"/>
              <a:pPr/>
              <a:t>‹#›</a:t>
            </a:fld>
            <a:endParaRPr lang="en-US"/>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hf hdr="0" ftr="0" dt="0"/>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s>
</file>

<file path=ppt/slides/_rels/slide23.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2.xml"/><Relationship Id="rId1" Type="http://schemas.openxmlformats.org/officeDocument/2006/relationships/vmlDrawing" Target="../drawings/vmlDrawing2.vml"/></Relationships>
</file>

<file path=ppt/slides/_rels/slide24.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2.xml"/><Relationship Id="rId1" Type="http://schemas.openxmlformats.org/officeDocument/2006/relationships/vmlDrawing" Target="../drawings/vmlDrawing3.vml"/><Relationship Id="rId4" Type="http://schemas.openxmlformats.org/officeDocument/2006/relationships/oleObject" Target="../embeddings/oleObject4.bin"/></Relationships>
</file>

<file path=ppt/slides/_rels/slide25.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Layout" Target="../slideLayouts/slideLayout2.xml"/><Relationship Id="rId1" Type="http://schemas.openxmlformats.org/officeDocument/2006/relationships/vmlDrawing" Target="../drawings/vmlDrawing4.vml"/><Relationship Id="rId4" Type="http://schemas.openxmlformats.org/officeDocument/2006/relationships/oleObject" Target="../embeddings/oleObject6.bin"/></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oleObject" Target="../embeddings/oleObject7.bin"/><Relationship Id="rId2" Type="http://schemas.openxmlformats.org/officeDocument/2006/relationships/slideLayout" Target="../slideLayouts/slideLayout2.xml"/><Relationship Id="rId1" Type="http://schemas.openxmlformats.org/officeDocument/2006/relationships/vmlDrawing" Target="../drawings/vmlDrawing5.v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oleObject" Target="../embeddings/oleObject8.bin"/><Relationship Id="rId2" Type="http://schemas.openxmlformats.org/officeDocument/2006/relationships/slideLayout" Target="../slideLayouts/slideLayout2.xml"/><Relationship Id="rId1" Type="http://schemas.openxmlformats.org/officeDocument/2006/relationships/vmlDrawing" Target="../drawings/vmlDrawing6.v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vmlDrawing" Target="../drawings/vmlDrawing7.vml"/><Relationship Id="rId4" Type="http://schemas.openxmlformats.org/officeDocument/2006/relationships/oleObject" Target="../embeddings/oleObject9.bin"/></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vmlDrawing" Target="../drawings/vmlDrawing8.vml"/><Relationship Id="rId6" Type="http://schemas.openxmlformats.org/officeDocument/2006/relationships/oleObject" Target="../embeddings/oleObject12.bin"/><Relationship Id="rId5" Type="http://schemas.openxmlformats.org/officeDocument/2006/relationships/oleObject" Target="../embeddings/oleObject11.bin"/><Relationship Id="rId4" Type="http://schemas.openxmlformats.org/officeDocument/2006/relationships/oleObject" Target="../embeddings/oleObject10.bin"/></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vmlDrawing" Target="../drawings/vmlDrawing9.vml"/><Relationship Id="rId4" Type="http://schemas.openxmlformats.org/officeDocument/2006/relationships/oleObject" Target="../embeddings/oleObject13.bin"/></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vmlDrawing" Target="../drawings/vmlDrawing10.vml"/><Relationship Id="rId4" Type="http://schemas.openxmlformats.org/officeDocument/2006/relationships/oleObject" Target="../embeddings/oleObject14.bin"/></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vmlDrawing" Target="../drawings/vmlDrawing11.vml"/><Relationship Id="rId4" Type="http://schemas.openxmlformats.org/officeDocument/2006/relationships/oleObject" Target="../embeddings/oleObject15.bin"/></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vmlDrawing" Target="../drawings/vmlDrawing12.vml"/><Relationship Id="rId4" Type="http://schemas.openxmlformats.org/officeDocument/2006/relationships/oleObject" Target="../embeddings/oleObject16.bin"/></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vmlDrawing" Target="../drawings/vmlDrawing13.vml"/><Relationship Id="rId4" Type="http://schemas.openxmlformats.org/officeDocument/2006/relationships/oleObject" Target="../embeddings/oleObject17.bin"/></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vmlDrawing" Target="../drawings/vmlDrawing14.vml"/><Relationship Id="rId4" Type="http://schemas.openxmlformats.org/officeDocument/2006/relationships/oleObject" Target="../embeddings/oleObject18.bin"/></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vmlDrawing" Target="../drawings/vmlDrawing15.vml"/><Relationship Id="rId4" Type="http://schemas.openxmlformats.org/officeDocument/2006/relationships/oleObject" Target="../embeddings/oleObject19.bin"/></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vmlDrawing" Target="../drawings/vmlDrawing16.vml"/><Relationship Id="rId4" Type="http://schemas.openxmlformats.org/officeDocument/2006/relationships/oleObject" Target="../embeddings/oleObject20.bin"/></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xml"/><Relationship Id="rId1" Type="http://schemas.openxmlformats.org/officeDocument/2006/relationships/vmlDrawing" Target="../drawings/vmlDrawing17.vml"/><Relationship Id="rId4" Type="http://schemas.openxmlformats.org/officeDocument/2006/relationships/oleObject" Target="../embeddings/oleObject21.bin"/></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1981200"/>
            <a:ext cx="8229600" cy="2286000"/>
          </a:xfrm>
        </p:spPr>
        <p:txBody>
          <a:bodyPr>
            <a:noAutofit/>
          </a:bodyPr>
          <a:lstStyle/>
          <a:p>
            <a:pPr algn="ctr">
              <a:lnSpc>
                <a:spcPct val="80000"/>
              </a:lnSpc>
            </a:pPr>
            <a:r>
              <a:rPr lang="en-US" sz="6600" dirty="0" smtClean="0">
                <a:solidFill>
                  <a:srgbClr val="0000FF"/>
                </a:solidFill>
                <a:latin typeface="Times New Roman" pitchFamily="18" charset="0"/>
                <a:cs typeface="Times New Roman" pitchFamily="18" charset="0"/>
              </a:rPr>
              <a:t>Sampling Methods and Sampling Distributions</a:t>
            </a:r>
            <a:endParaRPr lang="en-US" sz="6000" i="1" dirty="0">
              <a:solidFill>
                <a:srgbClr val="0000FF"/>
              </a:solidFill>
              <a:latin typeface="Times New Roman" pitchFamily="18" charset="0"/>
              <a:cs typeface="Times New Roman" pitchFamily="18" charset="0"/>
            </a:endParaRPr>
          </a:p>
        </p:txBody>
      </p:sp>
      <p:sp>
        <p:nvSpPr>
          <p:cNvPr id="4" name="Slide Number Placeholder 3"/>
          <p:cNvSpPr>
            <a:spLocks noGrp="1"/>
          </p:cNvSpPr>
          <p:nvPr>
            <p:ph type="sldNum" sz="quarter" idx="12"/>
          </p:nvPr>
        </p:nvSpPr>
        <p:spPr/>
        <p:txBody>
          <a:bodyPr>
            <a:normAutofit/>
          </a:bodyPr>
          <a:lstStyle/>
          <a:p>
            <a:fld id="{29FA395F-17FB-4186-987A-B1DF232B2629}" type="slidenum">
              <a:rPr lang="en-US" smtClean="0"/>
              <a:pPr/>
              <a:t>1</a:t>
            </a:fld>
            <a:endParaRPr lang="en-US" dirty="0"/>
          </a:p>
        </p:txBody>
      </p:sp>
      <p:sp>
        <p:nvSpPr>
          <p:cNvPr id="5" name="Slide Number Placeholder 3"/>
          <p:cNvSpPr txBox="1">
            <a:spLocks/>
          </p:cNvSpPr>
          <p:nvPr/>
        </p:nvSpPr>
        <p:spPr>
          <a:xfrm>
            <a:off x="-5638800" y="6294120"/>
            <a:ext cx="5638800" cy="533400"/>
          </a:xfrm>
          <a:prstGeom prst="rect">
            <a:avLst/>
          </a:prstGeom>
        </p:spPr>
        <p:txBody>
          <a:bodyPr vert="horz" lIns="0" tIns="0" rIns="0" bIns="0" anchor="b"/>
          <a:lstStyle/>
          <a:p>
            <a:pPr marL="0" marR="0" lvl="0" indent="0" defTabSz="914400" rtl="0" eaLnBrk="1" fontAlgn="auto" latinLnBrk="0" hangingPunct="1">
              <a:lnSpc>
                <a:spcPct val="100000"/>
              </a:lnSpc>
              <a:spcBef>
                <a:spcPts val="0"/>
              </a:spcBef>
              <a:spcAft>
                <a:spcPts val="0"/>
              </a:spcAft>
              <a:buClrTx/>
              <a:buSzTx/>
              <a:buFontTx/>
              <a:buNone/>
              <a:tabLst/>
              <a:defRPr/>
            </a:pPr>
            <a:r>
              <a:rPr lang="en-US" sz="1600" dirty="0" smtClean="0">
                <a:solidFill>
                  <a:srgbClr val="FFC000"/>
                </a:solidFill>
                <a:sym typeface="Webdings"/>
              </a:rPr>
              <a:t></a:t>
            </a:r>
            <a:r>
              <a:rPr lang="en-US" sz="1600" dirty="0" smtClean="0">
                <a:solidFill>
                  <a:srgbClr val="0000FF"/>
                </a:solidFill>
              </a:rPr>
              <a:t>Prepared and taught by </a:t>
            </a:r>
            <a:r>
              <a:rPr lang="en-US" sz="1600" b="1" dirty="0" err="1" smtClean="0">
                <a:solidFill>
                  <a:srgbClr val="FF0000"/>
                </a:solidFill>
              </a:rPr>
              <a:t>Mong</a:t>
            </a:r>
            <a:r>
              <a:rPr lang="en-US" sz="1600" b="1" dirty="0" smtClean="0">
                <a:solidFill>
                  <a:srgbClr val="FF0000"/>
                </a:solidFill>
              </a:rPr>
              <a:t> Mara</a:t>
            </a:r>
            <a:r>
              <a:rPr lang="en-US" sz="1600" b="1" dirty="0" smtClean="0">
                <a:solidFill>
                  <a:srgbClr val="0000FF"/>
                </a:solidFill>
              </a:rPr>
              <a:t>, contact: 012 488 812 </a:t>
            </a:r>
            <a:endParaRPr kumimoji="0" lang="en-US" sz="1600" b="0" i="0" u="none" strike="noStrike" kern="1200" cap="none" spc="0" normalizeH="0" baseline="0" noProof="0" dirty="0">
              <a:ln>
                <a:noFill/>
              </a:ln>
              <a:solidFill>
                <a:srgbClr val="0000FF"/>
              </a:solidFill>
              <a:effectLst/>
              <a:uLnTx/>
              <a:uFillTx/>
              <a:latin typeface="+mn-lt"/>
              <a:ea typeface="+mn-ea"/>
              <a:cs typeface="+mn-cs"/>
            </a:endParaRPr>
          </a:p>
        </p:txBody>
      </p:sp>
      <p:sp>
        <p:nvSpPr>
          <p:cNvPr id="9" name="Slide Number Placeholder 3"/>
          <p:cNvSpPr txBox="1">
            <a:spLocks/>
          </p:cNvSpPr>
          <p:nvPr/>
        </p:nvSpPr>
        <p:spPr>
          <a:xfrm>
            <a:off x="2209800" y="1143000"/>
            <a:ext cx="2819400" cy="914400"/>
          </a:xfrm>
          <a:prstGeom prst="rect">
            <a:avLst/>
          </a:prstGeom>
        </p:spPr>
        <p:txBody>
          <a:bodyPr vert="horz" lIns="0" tIns="0" rIns="0" bIns="0" anchor="b">
            <a:no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smtClean="0">
                <a:ln>
                  <a:noFill/>
                </a:ln>
                <a:solidFill>
                  <a:srgbClr val="21D303"/>
                </a:solidFill>
                <a:effectLst/>
                <a:uLnTx/>
                <a:uFillTx/>
                <a:latin typeface="Times New Roman" pitchFamily="18" charset="0"/>
                <a:cs typeface="Times New Roman" pitchFamily="18" charset="0"/>
              </a:rPr>
              <a:t>Chapter 8</a:t>
            </a:r>
            <a:endParaRPr kumimoji="0" lang="en-US" sz="5400" b="0" i="0" u="none" strike="noStrike" kern="1200" cap="none" spc="0" normalizeH="0" baseline="0" noProof="0" dirty="0">
              <a:ln>
                <a:noFill/>
              </a:ln>
              <a:solidFill>
                <a:srgbClr val="21D303"/>
              </a:solidFill>
              <a:effectLst/>
              <a:uLnTx/>
              <a:uFillTx/>
              <a:latin typeface="Times New Roman" pitchFamily="18" charset="0"/>
              <a:cs typeface="Times New Roman" pitchFamily="18" charset="0"/>
            </a:endParaRPr>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repeatCount="indefinite"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00" fill="hold"/>
                                        <p:tgtEl>
                                          <p:spTgt spid="5"/>
                                        </p:tgtEl>
                                        <p:attrNameLst>
                                          <p:attrName>ppt_x</p:attrName>
                                        </p:attrNameLst>
                                      </p:cBhvr>
                                      <p:tavLst>
                                        <p:tav tm="0">
                                          <p:val>
                                            <p:strVal val="1+#ppt_w/2"/>
                                          </p:val>
                                        </p:tav>
                                        <p:tav tm="100000">
                                          <p:val>
                                            <p:strVal val="#ppt_x"/>
                                          </p:val>
                                        </p:tav>
                                      </p:tavLst>
                                    </p:anim>
                                    <p:anim calcmode="lin" valueType="num">
                                      <p:cBhvr additive="base">
                                        <p:cTn id="8" dur="50000" fill="hold"/>
                                        <p:tgtEl>
                                          <p:spTgt spid="5"/>
                                        </p:tgtEl>
                                        <p:attrNameLst>
                                          <p:attrName>ppt_y</p:attrName>
                                        </p:attrNameLst>
                                      </p:cBhvr>
                                      <p:tavLst>
                                        <p:tav tm="0">
                                          <p:val>
                                            <p:strVal val="#ppt_y"/>
                                          </p:val>
                                        </p:tav>
                                        <p:tav tm="100000">
                                          <p:val>
                                            <p:strVal val="#ppt_y"/>
                                          </p:val>
                                        </p:tav>
                                      </p:tavLst>
                                    </p:anim>
                                  </p:childTnLst>
                                </p:cTn>
                              </p:par>
                              <p:par>
                                <p:cTn id="9" presetID="6" presetClass="emph" presetSubtype="0" repeatCount="indefinite" fill="hold" grpId="0" nodeType="withEffect">
                                  <p:stCondLst>
                                    <p:cond delay="0"/>
                                  </p:stCondLst>
                                  <p:endCondLst>
                                    <p:cond evt="onNext" delay="0">
                                      <p:tgtEl>
                                        <p:sldTgt/>
                                      </p:tgtEl>
                                    </p:cond>
                                  </p:endCondLst>
                                  <p:childTnLst>
                                    <p:animScale>
                                      <p:cBhvr>
                                        <p:cTn id="10" dur="5000" fill="hold"/>
                                        <p:tgtEl>
                                          <p:spTgt spid="2"/>
                                        </p:tgtEl>
                                      </p:cBhvr>
                                      <p:by x="100000" y="150000"/>
                                    </p:animScale>
                                  </p:childTnLst>
                                </p:cTn>
                              </p:par>
                              <p:par>
                                <p:cTn id="11" presetID="26" presetClass="emph" presetSubtype="0" repeatCount="indefinite" fill="hold" grpId="1" nodeType="withEffect">
                                  <p:stCondLst>
                                    <p:cond delay="0"/>
                                  </p:stCondLst>
                                  <p:endCondLst>
                                    <p:cond evt="onNext" delay="0">
                                      <p:tgtEl>
                                        <p:sldTgt/>
                                      </p:tgtEl>
                                    </p:cond>
                                  </p:endCondLst>
                                  <p:childTnLst>
                                    <p:animEffect transition="out" filter="fade">
                                      <p:cBhvr>
                                        <p:cTn id="12" dur="5000" tmFilter="0, 0; .2, .5; .8, .5; 1, 0"/>
                                        <p:tgtEl>
                                          <p:spTgt spid="2"/>
                                        </p:tgtEl>
                                      </p:cBhvr>
                                    </p:animEffect>
                                    <p:animScale>
                                      <p:cBhvr>
                                        <p:cTn id="13" dur="2500" autoRev="1" fill="hold"/>
                                        <p:tgtEl>
                                          <p:spTgt spid="2"/>
                                        </p:tgtEl>
                                      </p:cBhvr>
                                      <p:by x="105000" y="105000"/>
                                    </p:animScale>
                                  </p:childTnLst>
                                </p:cTn>
                              </p:par>
                              <p:par>
                                <p:cTn id="14" presetID="20" presetClass="emph" presetSubtype="0" repeatCount="indefinite" fill="hold" grpId="0" nodeType="withEffect">
                                  <p:stCondLst>
                                    <p:cond delay="0"/>
                                  </p:stCondLst>
                                  <p:endCondLst>
                                    <p:cond evt="onNext" delay="0">
                                      <p:tgtEl>
                                        <p:sldTgt/>
                                      </p:tgtEl>
                                    </p:cond>
                                  </p:endCondLst>
                                  <p:iterate type="lt">
                                    <p:tmPct val="10000"/>
                                  </p:iterate>
                                  <p:childTnLst>
                                    <p:set>
                                      <p:cBhvr override="childStyle">
                                        <p:cTn id="15" dur="2500" autoRev="1" fill="hold"/>
                                        <p:tgtEl>
                                          <p:spTgt spid="9"/>
                                        </p:tgtEl>
                                        <p:attrNameLst>
                                          <p:attrName>style.color</p:attrName>
                                        </p:attrNameLst>
                                      </p:cBhvr>
                                      <p:to>
                                        <p:clrVal>
                                          <a:schemeClr val="accent2"/>
                                        </p:clrVal>
                                      </p:to>
                                    </p:set>
                                    <p:set>
                                      <p:cBhvr>
                                        <p:cTn id="16" dur="2500" autoRev="1" fill="hold"/>
                                        <p:tgtEl>
                                          <p:spTgt spid="9"/>
                                        </p:tgtEl>
                                        <p:attrNameLst>
                                          <p:attrName>fillcolor</p:attrName>
                                        </p:attrNameLst>
                                      </p:cBhvr>
                                      <p:to>
                                        <p:clrVal>
                                          <a:schemeClr val="accent2"/>
                                        </p:clrVal>
                                      </p:to>
                                    </p:set>
                                    <p:set>
                                      <p:cBhvr>
                                        <p:cTn id="17" dur="2500" autoRev="1" fill="hold"/>
                                        <p:tgtEl>
                                          <p:spTgt spid="9"/>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p:bldP spid="9"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609600"/>
            <a:ext cx="8229600" cy="762000"/>
          </a:xfrm>
        </p:spPr>
        <p:txBody>
          <a:bodyPr>
            <a:normAutofit fontScale="90000"/>
          </a:bodyPr>
          <a:lstStyle/>
          <a:p>
            <a:pPr algn="ctr"/>
            <a:r>
              <a:rPr lang="en-US" dirty="0" smtClean="0">
                <a:solidFill>
                  <a:srgbClr val="0000FF"/>
                </a:solidFill>
                <a:latin typeface="Times New Roman" pitchFamily="18" charset="0"/>
                <a:cs typeface="Times New Roman" pitchFamily="18" charset="0"/>
              </a:rPr>
              <a:t>Example 1</a:t>
            </a:r>
            <a:endParaRPr lang="en-US" dirty="0">
              <a:solidFill>
                <a:srgbClr val="0000FF"/>
              </a:solidFill>
              <a:latin typeface="Times New Roman" pitchFamily="18" charset="0"/>
              <a:cs typeface="Times New Roman" pitchFamily="18" charset="0"/>
            </a:endParaRPr>
          </a:p>
        </p:txBody>
      </p:sp>
      <p:sp>
        <p:nvSpPr>
          <p:cNvPr id="3" name="Content Placeholder 2"/>
          <p:cNvSpPr>
            <a:spLocks noGrp="1"/>
          </p:cNvSpPr>
          <p:nvPr>
            <p:ph idx="1"/>
          </p:nvPr>
        </p:nvSpPr>
        <p:spPr>
          <a:xfrm>
            <a:off x="304800" y="1371600"/>
            <a:ext cx="8732520" cy="2133600"/>
          </a:xfrm>
        </p:spPr>
        <p:txBody>
          <a:bodyPr>
            <a:noAutofit/>
          </a:bodyPr>
          <a:lstStyle/>
          <a:p>
            <a:pPr marL="0" indent="0">
              <a:buNone/>
            </a:pPr>
            <a:r>
              <a:rPr lang="en-US" sz="3200" dirty="0" smtClean="0">
                <a:latin typeface="Times New Roman" pitchFamily="18" charset="0"/>
                <a:cs typeface="Times New Roman" pitchFamily="18" charset="0"/>
              </a:rPr>
              <a:t>The law firm of Hoya and Associates has five partners.  At their weekly partners meeting each reported the number of hours they charged clients for their services last week.</a:t>
            </a:r>
          </a:p>
        </p:txBody>
      </p:sp>
      <p:sp>
        <p:nvSpPr>
          <p:cNvPr id="4" name="Slide Number Placeholder 3"/>
          <p:cNvSpPr>
            <a:spLocks noGrp="1"/>
          </p:cNvSpPr>
          <p:nvPr>
            <p:ph type="sldNum" sz="quarter" idx="12"/>
          </p:nvPr>
        </p:nvSpPr>
        <p:spPr/>
        <p:txBody>
          <a:bodyPr/>
          <a:lstStyle/>
          <a:p>
            <a:fld id="{BD13CB69-C11B-4586-B2A4-1F995E803182}" type="slidenum">
              <a:rPr lang="en-US" smtClean="0"/>
              <a:pPr/>
              <a:t>10</a:t>
            </a:fld>
            <a:endParaRPr lang="en-US" dirty="0"/>
          </a:p>
        </p:txBody>
      </p:sp>
      <p:sp>
        <p:nvSpPr>
          <p:cNvPr id="5" name="Slide Number Placeholder 3"/>
          <p:cNvSpPr txBox="1">
            <a:spLocks/>
          </p:cNvSpPr>
          <p:nvPr/>
        </p:nvSpPr>
        <p:spPr>
          <a:xfrm>
            <a:off x="-5867400" y="6294120"/>
            <a:ext cx="5867400" cy="533400"/>
          </a:xfrm>
          <a:prstGeom prst="rect">
            <a:avLst/>
          </a:prstGeom>
        </p:spPr>
        <p:txBody>
          <a:bodyPr vert="horz" lIns="0" tIns="0" rIns="0" bIns="0" anchor="b"/>
          <a:lstStyle/>
          <a:p>
            <a:pPr marL="0" marR="0" lvl="0" indent="0" defTabSz="914400" rtl="0" eaLnBrk="1" fontAlgn="auto" latinLnBrk="0" hangingPunct="1">
              <a:lnSpc>
                <a:spcPct val="100000"/>
              </a:lnSpc>
              <a:spcBef>
                <a:spcPts val="0"/>
              </a:spcBef>
              <a:spcAft>
                <a:spcPts val="0"/>
              </a:spcAft>
              <a:buClrTx/>
              <a:buSzTx/>
              <a:buFontTx/>
              <a:buNone/>
              <a:tabLst/>
              <a:defRPr/>
            </a:pPr>
            <a:r>
              <a:rPr lang="en-US" dirty="0" smtClean="0">
                <a:solidFill>
                  <a:srgbClr val="FFC000"/>
                </a:solidFill>
                <a:latin typeface="Times New Roman" pitchFamily="18" charset="0"/>
                <a:cs typeface="Times New Roman" pitchFamily="18" charset="0"/>
                <a:sym typeface="Webdings"/>
              </a:rPr>
              <a:t></a:t>
            </a:r>
            <a:r>
              <a:rPr lang="en-US" dirty="0" smtClean="0">
                <a:solidFill>
                  <a:srgbClr val="0000FF"/>
                </a:solidFill>
                <a:latin typeface="Times New Roman" pitchFamily="18" charset="0"/>
                <a:cs typeface="Times New Roman" pitchFamily="18" charset="0"/>
              </a:rPr>
              <a:t>Prepared and taught by </a:t>
            </a:r>
            <a:r>
              <a:rPr lang="en-US" b="1" dirty="0" err="1" smtClean="0">
                <a:solidFill>
                  <a:srgbClr val="FF0000"/>
                </a:solidFill>
                <a:latin typeface="Times New Roman" pitchFamily="18" charset="0"/>
                <a:cs typeface="Times New Roman" pitchFamily="18" charset="0"/>
              </a:rPr>
              <a:t>Mong</a:t>
            </a:r>
            <a:r>
              <a:rPr lang="en-US" b="1" dirty="0" smtClean="0">
                <a:solidFill>
                  <a:srgbClr val="FF0000"/>
                </a:solidFill>
                <a:latin typeface="Times New Roman" pitchFamily="18" charset="0"/>
                <a:cs typeface="Times New Roman" pitchFamily="18" charset="0"/>
              </a:rPr>
              <a:t> Mara</a:t>
            </a:r>
            <a:r>
              <a:rPr lang="en-US" b="1" dirty="0" smtClean="0">
                <a:solidFill>
                  <a:srgbClr val="0000FF"/>
                </a:solidFill>
                <a:latin typeface="Times New Roman" pitchFamily="18" charset="0"/>
                <a:cs typeface="Times New Roman" pitchFamily="18" charset="0"/>
              </a:rPr>
              <a:t>, contact: 012 488 812 </a:t>
            </a:r>
            <a:endParaRPr kumimoji="0" lang="en-US" b="0" i="0" u="none" strike="noStrike" kern="1200" cap="none" spc="0" normalizeH="0" baseline="0" noProof="0" dirty="0">
              <a:ln>
                <a:noFill/>
              </a:ln>
              <a:solidFill>
                <a:srgbClr val="0000FF"/>
              </a:solidFill>
              <a:effectLst/>
              <a:uLnTx/>
              <a:uFillTx/>
              <a:latin typeface="Times New Roman" pitchFamily="18" charset="0"/>
              <a:cs typeface="Times New Roman" pitchFamily="18" charset="0"/>
            </a:endParaRPr>
          </a:p>
        </p:txBody>
      </p:sp>
      <p:graphicFrame>
        <p:nvGraphicFramePr>
          <p:cNvPr id="6" name="Table 5"/>
          <p:cNvGraphicFramePr>
            <a:graphicFrameLocks noGrp="1"/>
          </p:cNvGraphicFramePr>
          <p:nvPr/>
        </p:nvGraphicFramePr>
        <p:xfrm>
          <a:off x="1219200" y="3505200"/>
          <a:ext cx="3657600" cy="3108960"/>
        </p:xfrm>
        <a:graphic>
          <a:graphicData uri="http://schemas.openxmlformats.org/drawingml/2006/table">
            <a:tbl>
              <a:tblPr firstRow="1" bandRow="1">
                <a:tableStyleId>{5940675A-B579-460E-94D1-54222C63F5DA}</a:tableStyleId>
              </a:tblPr>
              <a:tblGrid>
                <a:gridCol w="1905000"/>
                <a:gridCol w="1752600"/>
              </a:tblGrid>
              <a:tr h="370840">
                <a:tc>
                  <a:txBody>
                    <a:bodyPr/>
                    <a:lstStyle/>
                    <a:p>
                      <a:pPr algn="l"/>
                      <a:r>
                        <a:rPr lang="en-US" sz="2800" dirty="0" smtClean="0">
                          <a:latin typeface="Times New Roman" pitchFamily="18" charset="0"/>
                          <a:cs typeface="Times New Roman" pitchFamily="18" charset="0"/>
                        </a:rPr>
                        <a:t>Partner</a:t>
                      </a:r>
                      <a:endParaRPr lang="en-US" sz="2800" dirty="0">
                        <a:latin typeface="Times New Roman" pitchFamily="18" charset="0"/>
                        <a:cs typeface="Times New Roman" pitchFamily="18" charset="0"/>
                      </a:endParaRPr>
                    </a:p>
                  </a:txBody>
                  <a:tcPr/>
                </a:tc>
                <a:tc>
                  <a:txBody>
                    <a:bodyPr/>
                    <a:lstStyle/>
                    <a:p>
                      <a:pPr algn="l"/>
                      <a:r>
                        <a:rPr lang="en-US" sz="2800" dirty="0" smtClean="0">
                          <a:latin typeface="Times New Roman" pitchFamily="18" charset="0"/>
                          <a:cs typeface="Times New Roman" pitchFamily="18" charset="0"/>
                        </a:rPr>
                        <a:t>Hours</a:t>
                      </a:r>
                      <a:endParaRPr lang="en-US" sz="2800" dirty="0">
                        <a:latin typeface="Times New Roman" pitchFamily="18" charset="0"/>
                        <a:cs typeface="Times New Roman" pitchFamily="18" charset="0"/>
                      </a:endParaRPr>
                    </a:p>
                  </a:txBody>
                  <a:tcPr/>
                </a:tc>
              </a:tr>
              <a:tr h="370840">
                <a:tc>
                  <a:txBody>
                    <a:bodyPr/>
                    <a:lstStyle/>
                    <a:p>
                      <a:r>
                        <a:rPr lang="en-US" sz="2800" dirty="0" smtClean="0">
                          <a:latin typeface="Times New Roman" pitchFamily="18" charset="0"/>
                          <a:cs typeface="Times New Roman" pitchFamily="18" charset="0"/>
                        </a:rPr>
                        <a:t>Dunn</a:t>
                      </a:r>
                      <a:endParaRPr lang="en-US" sz="2800" dirty="0">
                        <a:latin typeface="Times New Roman" pitchFamily="18" charset="0"/>
                        <a:cs typeface="Times New Roman" pitchFamily="18" charset="0"/>
                      </a:endParaRPr>
                    </a:p>
                  </a:txBody>
                  <a:tcPr/>
                </a:tc>
                <a:tc>
                  <a:txBody>
                    <a:bodyPr/>
                    <a:lstStyle/>
                    <a:p>
                      <a:r>
                        <a:rPr lang="en-US" sz="2800" dirty="0" smtClean="0">
                          <a:latin typeface="Times New Roman" pitchFamily="18" charset="0"/>
                          <a:cs typeface="Times New Roman" pitchFamily="18" charset="0"/>
                        </a:rPr>
                        <a:t>22</a:t>
                      </a:r>
                      <a:endParaRPr lang="en-US" sz="2800" dirty="0">
                        <a:latin typeface="Times New Roman" pitchFamily="18" charset="0"/>
                        <a:cs typeface="Times New Roman" pitchFamily="18" charset="0"/>
                      </a:endParaRPr>
                    </a:p>
                  </a:txBody>
                  <a:tcPr/>
                </a:tc>
              </a:tr>
              <a:tr h="370840">
                <a:tc>
                  <a:txBody>
                    <a:bodyPr/>
                    <a:lstStyle/>
                    <a:p>
                      <a:r>
                        <a:rPr lang="en-US" sz="2800" dirty="0" smtClean="0">
                          <a:latin typeface="Times New Roman" pitchFamily="18" charset="0"/>
                          <a:cs typeface="Times New Roman" pitchFamily="18" charset="0"/>
                        </a:rPr>
                        <a:t>Hardy</a:t>
                      </a:r>
                      <a:endParaRPr lang="en-US" sz="2800" dirty="0">
                        <a:latin typeface="Times New Roman" pitchFamily="18" charset="0"/>
                        <a:cs typeface="Times New Roman" pitchFamily="18" charset="0"/>
                      </a:endParaRPr>
                    </a:p>
                  </a:txBody>
                  <a:tcPr/>
                </a:tc>
                <a:tc>
                  <a:txBody>
                    <a:bodyPr/>
                    <a:lstStyle/>
                    <a:p>
                      <a:r>
                        <a:rPr lang="en-US" sz="2800" dirty="0" smtClean="0">
                          <a:latin typeface="Times New Roman" pitchFamily="18" charset="0"/>
                          <a:cs typeface="Times New Roman" pitchFamily="18" charset="0"/>
                        </a:rPr>
                        <a:t>26</a:t>
                      </a:r>
                      <a:endParaRPr lang="en-US" sz="2800" dirty="0">
                        <a:latin typeface="Times New Roman" pitchFamily="18" charset="0"/>
                        <a:cs typeface="Times New Roman" pitchFamily="18" charset="0"/>
                      </a:endParaRPr>
                    </a:p>
                  </a:txBody>
                  <a:tcPr/>
                </a:tc>
              </a:tr>
              <a:tr h="370840">
                <a:tc>
                  <a:txBody>
                    <a:bodyPr/>
                    <a:lstStyle/>
                    <a:p>
                      <a:r>
                        <a:rPr lang="en-US" sz="2800" dirty="0" smtClean="0">
                          <a:latin typeface="Times New Roman" pitchFamily="18" charset="0"/>
                          <a:cs typeface="Times New Roman" pitchFamily="18" charset="0"/>
                        </a:rPr>
                        <a:t>Kiers</a:t>
                      </a:r>
                      <a:endParaRPr lang="en-US" sz="2800" dirty="0">
                        <a:latin typeface="Times New Roman" pitchFamily="18" charset="0"/>
                        <a:cs typeface="Times New Roman" pitchFamily="18" charset="0"/>
                      </a:endParaRPr>
                    </a:p>
                  </a:txBody>
                  <a:tcPr/>
                </a:tc>
                <a:tc>
                  <a:txBody>
                    <a:bodyPr/>
                    <a:lstStyle/>
                    <a:p>
                      <a:r>
                        <a:rPr lang="en-US" sz="2800" dirty="0" smtClean="0">
                          <a:latin typeface="Times New Roman" pitchFamily="18" charset="0"/>
                          <a:cs typeface="Times New Roman" pitchFamily="18" charset="0"/>
                        </a:rPr>
                        <a:t>30</a:t>
                      </a:r>
                      <a:endParaRPr lang="en-US" sz="2800" dirty="0">
                        <a:latin typeface="Times New Roman" pitchFamily="18" charset="0"/>
                        <a:cs typeface="Times New Roman" pitchFamily="18" charset="0"/>
                      </a:endParaRPr>
                    </a:p>
                  </a:txBody>
                  <a:tcPr/>
                </a:tc>
              </a:tr>
              <a:tr h="370840">
                <a:tc>
                  <a:txBody>
                    <a:bodyPr/>
                    <a:lstStyle/>
                    <a:p>
                      <a:r>
                        <a:rPr lang="en-US" sz="2800" dirty="0" smtClean="0">
                          <a:latin typeface="Times New Roman" pitchFamily="18" charset="0"/>
                          <a:cs typeface="Times New Roman" pitchFamily="18" charset="0"/>
                        </a:rPr>
                        <a:t>Malinowski</a:t>
                      </a:r>
                      <a:endParaRPr lang="en-US" sz="2800" dirty="0">
                        <a:latin typeface="Times New Roman" pitchFamily="18" charset="0"/>
                        <a:cs typeface="Times New Roman" pitchFamily="18" charset="0"/>
                      </a:endParaRPr>
                    </a:p>
                  </a:txBody>
                  <a:tcPr/>
                </a:tc>
                <a:tc>
                  <a:txBody>
                    <a:bodyPr/>
                    <a:lstStyle/>
                    <a:p>
                      <a:r>
                        <a:rPr lang="en-US" sz="2800" dirty="0" smtClean="0">
                          <a:latin typeface="Times New Roman" pitchFamily="18" charset="0"/>
                          <a:cs typeface="Times New Roman" pitchFamily="18" charset="0"/>
                        </a:rPr>
                        <a:t>26</a:t>
                      </a:r>
                      <a:endParaRPr lang="en-US" sz="2800" dirty="0">
                        <a:latin typeface="Times New Roman" pitchFamily="18" charset="0"/>
                        <a:cs typeface="Times New Roman" pitchFamily="18" charset="0"/>
                      </a:endParaRPr>
                    </a:p>
                  </a:txBody>
                  <a:tcPr/>
                </a:tc>
              </a:tr>
              <a:tr h="370840">
                <a:tc>
                  <a:txBody>
                    <a:bodyPr/>
                    <a:lstStyle/>
                    <a:p>
                      <a:r>
                        <a:rPr lang="en-US" sz="2800" dirty="0" smtClean="0">
                          <a:latin typeface="Times New Roman" pitchFamily="18" charset="0"/>
                          <a:cs typeface="Times New Roman" pitchFamily="18" charset="0"/>
                        </a:rPr>
                        <a:t>Tillman</a:t>
                      </a:r>
                      <a:endParaRPr lang="en-US" sz="2800" dirty="0">
                        <a:latin typeface="Times New Roman" pitchFamily="18" charset="0"/>
                        <a:cs typeface="Times New Roman" pitchFamily="18" charset="0"/>
                      </a:endParaRPr>
                    </a:p>
                  </a:txBody>
                  <a:tcPr/>
                </a:tc>
                <a:tc>
                  <a:txBody>
                    <a:bodyPr/>
                    <a:lstStyle/>
                    <a:p>
                      <a:r>
                        <a:rPr lang="en-US" sz="2800" dirty="0" smtClean="0">
                          <a:latin typeface="Times New Roman" pitchFamily="18" charset="0"/>
                          <a:cs typeface="Times New Roman" pitchFamily="18" charset="0"/>
                        </a:rPr>
                        <a:t>22</a:t>
                      </a:r>
                      <a:endParaRPr lang="en-US" sz="2800" dirty="0">
                        <a:latin typeface="Times New Roman" pitchFamily="18" charset="0"/>
                        <a:cs typeface="Times New Roman" pitchFamily="18" charset="0"/>
                      </a:endParaRPr>
                    </a:p>
                  </a:txBody>
                  <a:tcP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repeatCount="indefinite"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00" fill="hold"/>
                                        <p:tgtEl>
                                          <p:spTgt spid="5"/>
                                        </p:tgtEl>
                                        <p:attrNameLst>
                                          <p:attrName>ppt_x</p:attrName>
                                        </p:attrNameLst>
                                      </p:cBhvr>
                                      <p:tavLst>
                                        <p:tav tm="0">
                                          <p:val>
                                            <p:strVal val="1+#ppt_w/2"/>
                                          </p:val>
                                        </p:tav>
                                        <p:tav tm="100000">
                                          <p:val>
                                            <p:strVal val="#ppt_x"/>
                                          </p:val>
                                        </p:tav>
                                      </p:tavLst>
                                    </p:anim>
                                    <p:anim calcmode="lin" valueType="num">
                                      <p:cBhvr additive="base">
                                        <p:cTn id="8" dur="30000" fill="hold"/>
                                        <p:tgtEl>
                                          <p:spTgt spid="5"/>
                                        </p:tgtEl>
                                        <p:attrNameLst>
                                          <p:attrName>ppt_y</p:attrName>
                                        </p:attrNameLst>
                                      </p:cBhvr>
                                      <p:tavLst>
                                        <p:tav tm="0">
                                          <p:val>
                                            <p:strVal val="#ppt_y"/>
                                          </p:val>
                                        </p:tav>
                                        <p:tav tm="100000">
                                          <p:val>
                                            <p:strVal val="#ppt_y"/>
                                          </p:val>
                                        </p:tav>
                                      </p:tavLst>
                                    </p:anim>
                                  </p:childTnLst>
                                </p:cTn>
                              </p:par>
                              <p:par>
                                <p:cTn id="9" presetID="20" presetClass="emph" presetSubtype="0" repeatCount="indefinite" fill="hold" grpId="0" nodeType="withEffect">
                                  <p:stCondLst>
                                    <p:cond delay="0"/>
                                  </p:stCondLst>
                                  <p:endCondLst>
                                    <p:cond evt="onNext" delay="0">
                                      <p:tgtEl>
                                        <p:sldTgt/>
                                      </p:tgtEl>
                                    </p:cond>
                                  </p:endCondLst>
                                  <p:iterate type="lt">
                                    <p:tmPct val="10000"/>
                                  </p:iterate>
                                  <p:childTnLst>
                                    <p:set>
                                      <p:cBhvr override="childStyle">
                                        <p:cTn id="10" dur="500" autoRev="1" fill="hold"/>
                                        <p:tgtEl>
                                          <p:spTgt spid="2"/>
                                        </p:tgtEl>
                                        <p:attrNameLst>
                                          <p:attrName>style.color</p:attrName>
                                        </p:attrNameLst>
                                      </p:cBhvr>
                                      <p:to>
                                        <p:clrVal>
                                          <a:schemeClr val="accent2"/>
                                        </p:clrVal>
                                      </p:to>
                                    </p:set>
                                    <p:set>
                                      <p:cBhvr>
                                        <p:cTn id="11" dur="500" autoRev="1" fill="hold"/>
                                        <p:tgtEl>
                                          <p:spTgt spid="2"/>
                                        </p:tgtEl>
                                        <p:attrNameLst>
                                          <p:attrName>fillcolor</p:attrName>
                                        </p:attrNameLst>
                                      </p:cBhvr>
                                      <p:to>
                                        <p:clrVal>
                                          <a:schemeClr val="accent2"/>
                                        </p:clrVal>
                                      </p:to>
                                    </p:set>
                                    <p:set>
                                      <p:cBhvr>
                                        <p:cTn id="12" dur="500" autoRev="1" fill="hold"/>
                                        <p:tgtEl>
                                          <p:spTgt spid="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609600"/>
            <a:ext cx="8229600" cy="762000"/>
          </a:xfrm>
        </p:spPr>
        <p:txBody>
          <a:bodyPr>
            <a:normAutofit fontScale="90000"/>
          </a:bodyPr>
          <a:lstStyle/>
          <a:p>
            <a:pPr algn="ctr"/>
            <a:r>
              <a:rPr lang="en-US" dirty="0" smtClean="0">
                <a:solidFill>
                  <a:srgbClr val="0000FF"/>
                </a:solidFill>
                <a:latin typeface="Times New Roman" pitchFamily="18" charset="0"/>
                <a:cs typeface="Times New Roman" pitchFamily="18" charset="0"/>
              </a:rPr>
              <a:t>Example 1(Continued)</a:t>
            </a:r>
            <a:endParaRPr lang="en-US" dirty="0">
              <a:solidFill>
                <a:srgbClr val="0000FF"/>
              </a:solidFill>
              <a:latin typeface="Times New Roman" pitchFamily="18" charset="0"/>
              <a:cs typeface="Times New Roman" pitchFamily="18" charset="0"/>
            </a:endParaRPr>
          </a:p>
        </p:txBody>
      </p:sp>
      <p:sp>
        <p:nvSpPr>
          <p:cNvPr id="3" name="Content Placeholder 2"/>
          <p:cNvSpPr>
            <a:spLocks noGrp="1"/>
          </p:cNvSpPr>
          <p:nvPr>
            <p:ph idx="1"/>
          </p:nvPr>
        </p:nvSpPr>
        <p:spPr>
          <a:xfrm>
            <a:off x="304800" y="1371600"/>
            <a:ext cx="8732520" cy="1219200"/>
          </a:xfrm>
        </p:spPr>
        <p:txBody>
          <a:bodyPr>
            <a:noAutofit/>
          </a:bodyPr>
          <a:lstStyle/>
          <a:p>
            <a:r>
              <a:rPr lang="en-US" sz="3200" dirty="0" smtClean="0">
                <a:latin typeface="Times New Roman" pitchFamily="18" charset="0"/>
                <a:cs typeface="Times New Roman" pitchFamily="18" charset="0"/>
              </a:rPr>
              <a:t>If two partners are selected randomly, how many different samples are possible?  </a:t>
            </a:r>
          </a:p>
          <a:p>
            <a:pPr>
              <a:buNone/>
            </a:pPr>
            <a:endParaRPr lang="en-US" sz="3200" dirty="0" smtClean="0">
              <a:latin typeface="Times New Roman" pitchFamily="18" charset="0"/>
              <a:cs typeface="Times New Roman" pitchFamily="18" charset="0"/>
            </a:endParaRPr>
          </a:p>
          <a:p>
            <a:pPr>
              <a:buNone/>
            </a:pPr>
            <a:r>
              <a:rPr lang="en-US" sz="3200" dirty="0" smtClean="0">
                <a:latin typeface="Times New Roman" pitchFamily="18" charset="0"/>
                <a:cs typeface="Times New Roman" pitchFamily="18" charset="0"/>
              </a:rPr>
              <a:t>	This is the combination of 5 objects taken 2 at a time. That is, </a:t>
            </a:r>
            <a:r>
              <a:rPr lang="en-US" sz="3200" baseline="-25000" dirty="0" smtClean="0">
                <a:latin typeface="Times New Roman" pitchFamily="18" charset="0"/>
                <a:cs typeface="Times New Roman" pitchFamily="18" charset="0"/>
              </a:rPr>
              <a:t>5</a:t>
            </a:r>
            <a:r>
              <a:rPr lang="en-US" sz="3200" dirty="0" smtClean="0">
                <a:latin typeface="Times New Roman" pitchFamily="18" charset="0"/>
                <a:cs typeface="Times New Roman" pitchFamily="18" charset="0"/>
              </a:rPr>
              <a:t>C</a:t>
            </a:r>
            <a:r>
              <a:rPr lang="en-US" sz="3200" baseline="-25000" dirty="0" smtClean="0">
                <a:latin typeface="Times New Roman" pitchFamily="18" charset="0"/>
                <a:cs typeface="Times New Roman" pitchFamily="18" charset="0"/>
              </a:rPr>
              <a:t>2</a:t>
            </a:r>
            <a:r>
              <a:rPr lang="en-US" sz="3200" dirty="0" smtClean="0">
                <a:latin typeface="Times New Roman" pitchFamily="18" charset="0"/>
                <a:cs typeface="Times New Roman" pitchFamily="18" charset="0"/>
              </a:rPr>
              <a:t>=10.</a:t>
            </a:r>
          </a:p>
        </p:txBody>
      </p:sp>
      <p:sp>
        <p:nvSpPr>
          <p:cNvPr id="4" name="Slide Number Placeholder 3"/>
          <p:cNvSpPr>
            <a:spLocks noGrp="1"/>
          </p:cNvSpPr>
          <p:nvPr>
            <p:ph type="sldNum" sz="quarter" idx="12"/>
          </p:nvPr>
        </p:nvSpPr>
        <p:spPr/>
        <p:txBody>
          <a:bodyPr/>
          <a:lstStyle/>
          <a:p>
            <a:fld id="{BD13CB69-C11B-4586-B2A4-1F995E803182}" type="slidenum">
              <a:rPr lang="en-US" smtClean="0"/>
              <a:pPr/>
              <a:t>11</a:t>
            </a:fld>
            <a:endParaRPr lang="en-US" dirty="0"/>
          </a:p>
        </p:txBody>
      </p:sp>
      <p:sp>
        <p:nvSpPr>
          <p:cNvPr id="5" name="Slide Number Placeholder 3"/>
          <p:cNvSpPr txBox="1">
            <a:spLocks/>
          </p:cNvSpPr>
          <p:nvPr/>
        </p:nvSpPr>
        <p:spPr>
          <a:xfrm>
            <a:off x="-5867400" y="6294120"/>
            <a:ext cx="5867400" cy="533400"/>
          </a:xfrm>
          <a:prstGeom prst="rect">
            <a:avLst/>
          </a:prstGeom>
        </p:spPr>
        <p:txBody>
          <a:bodyPr vert="horz" lIns="0" tIns="0" rIns="0" bIns="0" anchor="b"/>
          <a:lstStyle/>
          <a:p>
            <a:pPr marL="0" marR="0" lvl="0" indent="0" defTabSz="914400" rtl="0" eaLnBrk="1" fontAlgn="auto" latinLnBrk="0" hangingPunct="1">
              <a:lnSpc>
                <a:spcPct val="100000"/>
              </a:lnSpc>
              <a:spcBef>
                <a:spcPts val="0"/>
              </a:spcBef>
              <a:spcAft>
                <a:spcPts val="0"/>
              </a:spcAft>
              <a:buClrTx/>
              <a:buSzTx/>
              <a:buFontTx/>
              <a:buNone/>
              <a:tabLst/>
              <a:defRPr/>
            </a:pPr>
            <a:r>
              <a:rPr lang="en-US" dirty="0" smtClean="0">
                <a:solidFill>
                  <a:srgbClr val="FFC000"/>
                </a:solidFill>
                <a:latin typeface="Times New Roman" pitchFamily="18" charset="0"/>
                <a:cs typeface="Times New Roman" pitchFamily="18" charset="0"/>
                <a:sym typeface="Webdings"/>
              </a:rPr>
              <a:t></a:t>
            </a:r>
            <a:r>
              <a:rPr lang="en-US" dirty="0" smtClean="0">
                <a:solidFill>
                  <a:srgbClr val="0000FF"/>
                </a:solidFill>
                <a:latin typeface="Times New Roman" pitchFamily="18" charset="0"/>
                <a:cs typeface="Times New Roman" pitchFamily="18" charset="0"/>
              </a:rPr>
              <a:t>Prepared and taught by </a:t>
            </a:r>
            <a:r>
              <a:rPr lang="en-US" b="1" dirty="0" err="1" smtClean="0">
                <a:solidFill>
                  <a:srgbClr val="FF0000"/>
                </a:solidFill>
                <a:latin typeface="Times New Roman" pitchFamily="18" charset="0"/>
                <a:cs typeface="Times New Roman" pitchFamily="18" charset="0"/>
              </a:rPr>
              <a:t>Mong</a:t>
            </a:r>
            <a:r>
              <a:rPr lang="en-US" b="1" dirty="0" smtClean="0">
                <a:solidFill>
                  <a:srgbClr val="FF0000"/>
                </a:solidFill>
                <a:latin typeface="Times New Roman" pitchFamily="18" charset="0"/>
                <a:cs typeface="Times New Roman" pitchFamily="18" charset="0"/>
              </a:rPr>
              <a:t> Mara</a:t>
            </a:r>
            <a:r>
              <a:rPr lang="en-US" b="1" dirty="0" smtClean="0">
                <a:solidFill>
                  <a:srgbClr val="0000FF"/>
                </a:solidFill>
                <a:latin typeface="Times New Roman" pitchFamily="18" charset="0"/>
                <a:cs typeface="Times New Roman" pitchFamily="18" charset="0"/>
              </a:rPr>
              <a:t>, contact: 012 488 812 </a:t>
            </a:r>
            <a:endParaRPr kumimoji="0" lang="en-US" b="0" i="0" u="none" strike="noStrike" kern="1200" cap="none" spc="0" normalizeH="0" baseline="0" noProof="0" dirty="0">
              <a:ln>
                <a:noFill/>
              </a:ln>
              <a:solidFill>
                <a:srgbClr val="0000FF"/>
              </a:solidFill>
              <a:effectLst/>
              <a:uLnTx/>
              <a:uFillTx/>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repeatCount="indefinite"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00" fill="hold"/>
                                        <p:tgtEl>
                                          <p:spTgt spid="5"/>
                                        </p:tgtEl>
                                        <p:attrNameLst>
                                          <p:attrName>ppt_x</p:attrName>
                                        </p:attrNameLst>
                                      </p:cBhvr>
                                      <p:tavLst>
                                        <p:tav tm="0">
                                          <p:val>
                                            <p:strVal val="1+#ppt_w/2"/>
                                          </p:val>
                                        </p:tav>
                                        <p:tav tm="100000">
                                          <p:val>
                                            <p:strVal val="#ppt_x"/>
                                          </p:val>
                                        </p:tav>
                                      </p:tavLst>
                                    </p:anim>
                                    <p:anim calcmode="lin" valueType="num">
                                      <p:cBhvr additive="base">
                                        <p:cTn id="8" dur="30000" fill="hold"/>
                                        <p:tgtEl>
                                          <p:spTgt spid="5"/>
                                        </p:tgtEl>
                                        <p:attrNameLst>
                                          <p:attrName>ppt_y</p:attrName>
                                        </p:attrNameLst>
                                      </p:cBhvr>
                                      <p:tavLst>
                                        <p:tav tm="0">
                                          <p:val>
                                            <p:strVal val="#ppt_y"/>
                                          </p:val>
                                        </p:tav>
                                        <p:tav tm="100000">
                                          <p:val>
                                            <p:strVal val="#ppt_y"/>
                                          </p:val>
                                        </p:tav>
                                      </p:tavLst>
                                    </p:anim>
                                  </p:childTnLst>
                                </p:cTn>
                              </p:par>
                              <p:par>
                                <p:cTn id="9" presetID="20" presetClass="emph" presetSubtype="0" repeatCount="indefinite" fill="hold" grpId="0" nodeType="withEffect">
                                  <p:stCondLst>
                                    <p:cond delay="0"/>
                                  </p:stCondLst>
                                  <p:endCondLst>
                                    <p:cond evt="onNext" delay="0">
                                      <p:tgtEl>
                                        <p:sldTgt/>
                                      </p:tgtEl>
                                    </p:cond>
                                  </p:endCondLst>
                                  <p:iterate type="lt">
                                    <p:tmPct val="10000"/>
                                  </p:iterate>
                                  <p:childTnLst>
                                    <p:set>
                                      <p:cBhvr override="childStyle">
                                        <p:cTn id="10" dur="500" autoRev="1" fill="hold"/>
                                        <p:tgtEl>
                                          <p:spTgt spid="2"/>
                                        </p:tgtEl>
                                        <p:attrNameLst>
                                          <p:attrName>style.color</p:attrName>
                                        </p:attrNameLst>
                                      </p:cBhvr>
                                      <p:to>
                                        <p:clrVal>
                                          <a:schemeClr val="accent2"/>
                                        </p:clrVal>
                                      </p:to>
                                    </p:set>
                                    <p:set>
                                      <p:cBhvr>
                                        <p:cTn id="11" dur="500" autoRev="1" fill="hold"/>
                                        <p:tgtEl>
                                          <p:spTgt spid="2"/>
                                        </p:tgtEl>
                                        <p:attrNameLst>
                                          <p:attrName>fillcolor</p:attrName>
                                        </p:attrNameLst>
                                      </p:cBhvr>
                                      <p:to>
                                        <p:clrVal>
                                          <a:schemeClr val="accent2"/>
                                        </p:clrVal>
                                      </p:to>
                                    </p:set>
                                    <p:set>
                                      <p:cBhvr>
                                        <p:cTn id="12" dur="500" autoRev="1" fill="hold"/>
                                        <p:tgtEl>
                                          <p:spTgt spid="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609600"/>
            <a:ext cx="8229600" cy="762000"/>
          </a:xfrm>
        </p:spPr>
        <p:txBody>
          <a:bodyPr>
            <a:normAutofit fontScale="90000"/>
          </a:bodyPr>
          <a:lstStyle/>
          <a:p>
            <a:pPr algn="ctr"/>
            <a:r>
              <a:rPr lang="en-US" dirty="0" smtClean="0">
                <a:solidFill>
                  <a:srgbClr val="0000FF"/>
                </a:solidFill>
                <a:latin typeface="Times New Roman" pitchFamily="18" charset="0"/>
                <a:cs typeface="Times New Roman" pitchFamily="18" charset="0"/>
              </a:rPr>
              <a:t>Example 1(Continued)</a:t>
            </a:r>
            <a:endParaRPr lang="en-US" dirty="0">
              <a:solidFill>
                <a:srgbClr val="0000FF"/>
              </a:solidFill>
              <a:latin typeface="Times New Roman" pitchFamily="18" charset="0"/>
              <a:cs typeface="Times New Roman" pitchFamily="18" charset="0"/>
            </a:endParaRPr>
          </a:p>
        </p:txBody>
      </p:sp>
      <p:sp>
        <p:nvSpPr>
          <p:cNvPr id="4" name="Slide Number Placeholder 3"/>
          <p:cNvSpPr>
            <a:spLocks noGrp="1"/>
          </p:cNvSpPr>
          <p:nvPr>
            <p:ph type="sldNum" sz="quarter" idx="12"/>
          </p:nvPr>
        </p:nvSpPr>
        <p:spPr/>
        <p:txBody>
          <a:bodyPr/>
          <a:lstStyle/>
          <a:p>
            <a:fld id="{BD13CB69-C11B-4586-B2A4-1F995E803182}" type="slidenum">
              <a:rPr lang="en-US" smtClean="0"/>
              <a:pPr/>
              <a:t>12</a:t>
            </a:fld>
            <a:endParaRPr lang="en-US" dirty="0"/>
          </a:p>
        </p:txBody>
      </p:sp>
      <p:sp>
        <p:nvSpPr>
          <p:cNvPr id="5" name="Slide Number Placeholder 3"/>
          <p:cNvSpPr txBox="1">
            <a:spLocks/>
          </p:cNvSpPr>
          <p:nvPr/>
        </p:nvSpPr>
        <p:spPr>
          <a:xfrm>
            <a:off x="-5867400" y="6294120"/>
            <a:ext cx="5867400" cy="533400"/>
          </a:xfrm>
          <a:prstGeom prst="rect">
            <a:avLst/>
          </a:prstGeom>
        </p:spPr>
        <p:txBody>
          <a:bodyPr vert="horz" lIns="0" tIns="0" rIns="0" bIns="0" anchor="b"/>
          <a:lstStyle/>
          <a:p>
            <a:pPr marL="0" marR="0" lvl="0" indent="0" defTabSz="914400" rtl="0" eaLnBrk="1" fontAlgn="auto" latinLnBrk="0" hangingPunct="1">
              <a:lnSpc>
                <a:spcPct val="100000"/>
              </a:lnSpc>
              <a:spcBef>
                <a:spcPts val="0"/>
              </a:spcBef>
              <a:spcAft>
                <a:spcPts val="0"/>
              </a:spcAft>
              <a:buClrTx/>
              <a:buSzTx/>
              <a:buFontTx/>
              <a:buNone/>
              <a:tabLst/>
              <a:defRPr/>
            </a:pPr>
            <a:r>
              <a:rPr lang="en-US" dirty="0" smtClean="0">
                <a:solidFill>
                  <a:srgbClr val="FFC000"/>
                </a:solidFill>
                <a:latin typeface="Times New Roman" pitchFamily="18" charset="0"/>
                <a:cs typeface="Times New Roman" pitchFamily="18" charset="0"/>
                <a:sym typeface="Webdings"/>
              </a:rPr>
              <a:t></a:t>
            </a:r>
            <a:r>
              <a:rPr lang="en-US" dirty="0" smtClean="0">
                <a:solidFill>
                  <a:srgbClr val="0000FF"/>
                </a:solidFill>
                <a:latin typeface="Times New Roman" pitchFamily="18" charset="0"/>
                <a:cs typeface="Times New Roman" pitchFamily="18" charset="0"/>
              </a:rPr>
              <a:t>Prepared and taught by </a:t>
            </a:r>
            <a:r>
              <a:rPr lang="en-US" b="1" dirty="0" err="1" smtClean="0">
                <a:solidFill>
                  <a:srgbClr val="FF0000"/>
                </a:solidFill>
                <a:latin typeface="Times New Roman" pitchFamily="18" charset="0"/>
                <a:cs typeface="Times New Roman" pitchFamily="18" charset="0"/>
              </a:rPr>
              <a:t>Mong</a:t>
            </a:r>
            <a:r>
              <a:rPr lang="en-US" b="1" dirty="0" smtClean="0">
                <a:solidFill>
                  <a:srgbClr val="FF0000"/>
                </a:solidFill>
                <a:latin typeface="Times New Roman" pitchFamily="18" charset="0"/>
                <a:cs typeface="Times New Roman" pitchFamily="18" charset="0"/>
              </a:rPr>
              <a:t> Mara</a:t>
            </a:r>
            <a:r>
              <a:rPr lang="en-US" b="1" dirty="0" smtClean="0">
                <a:solidFill>
                  <a:srgbClr val="0000FF"/>
                </a:solidFill>
                <a:latin typeface="Times New Roman" pitchFamily="18" charset="0"/>
                <a:cs typeface="Times New Roman" pitchFamily="18" charset="0"/>
              </a:rPr>
              <a:t>, contact: 012 488 812 </a:t>
            </a:r>
            <a:endParaRPr kumimoji="0" lang="en-US" b="0" i="0" u="none" strike="noStrike" kern="1200" cap="none" spc="0" normalizeH="0" baseline="0" noProof="0" dirty="0">
              <a:ln>
                <a:noFill/>
              </a:ln>
              <a:solidFill>
                <a:srgbClr val="0000FF"/>
              </a:solidFill>
              <a:effectLst/>
              <a:uLnTx/>
              <a:uFillTx/>
              <a:latin typeface="Times New Roman" pitchFamily="18" charset="0"/>
              <a:cs typeface="Times New Roman" pitchFamily="18" charset="0"/>
            </a:endParaRPr>
          </a:p>
        </p:txBody>
      </p:sp>
      <p:graphicFrame>
        <p:nvGraphicFramePr>
          <p:cNvPr id="8" name="Table 7"/>
          <p:cNvGraphicFramePr>
            <a:graphicFrameLocks noGrp="1"/>
          </p:cNvGraphicFramePr>
          <p:nvPr/>
        </p:nvGraphicFramePr>
        <p:xfrm>
          <a:off x="990600" y="1524000"/>
          <a:ext cx="5867400" cy="5029200"/>
        </p:xfrm>
        <a:graphic>
          <a:graphicData uri="http://schemas.openxmlformats.org/drawingml/2006/table">
            <a:tbl>
              <a:tblPr firstRow="1" bandRow="1">
                <a:tableStyleId>{5940675A-B579-460E-94D1-54222C63F5DA}</a:tableStyleId>
              </a:tblPr>
              <a:tblGrid>
                <a:gridCol w="2819400"/>
                <a:gridCol w="1066800"/>
                <a:gridCol w="838200"/>
                <a:gridCol w="1143000"/>
              </a:tblGrid>
              <a:tr h="370840">
                <a:tc>
                  <a:txBody>
                    <a:bodyPr/>
                    <a:lstStyle/>
                    <a:p>
                      <a:r>
                        <a:rPr lang="en-US" sz="2400" b="1" dirty="0" smtClean="0">
                          <a:latin typeface="Times New Roman" pitchFamily="18" charset="0"/>
                          <a:cs typeface="Times New Roman" pitchFamily="18" charset="0"/>
                        </a:rPr>
                        <a:t>Partners</a:t>
                      </a:r>
                      <a:endParaRPr lang="en-US" sz="2400" b="1" dirty="0">
                        <a:latin typeface="Times New Roman" pitchFamily="18" charset="0"/>
                        <a:cs typeface="Times New Roman" pitchFamily="18" charset="0"/>
                      </a:endParaRPr>
                    </a:p>
                  </a:txBody>
                  <a:tcPr/>
                </a:tc>
                <a:tc>
                  <a:txBody>
                    <a:bodyPr/>
                    <a:lstStyle/>
                    <a:p>
                      <a:r>
                        <a:rPr lang="en-US" sz="2400" b="1" dirty="0" smtClean="0">
                          <a:latin typeface="Times New Roman" pitchFamily="18" charset="0"/>
                          <a:cs typeface="Times New Roman" pitchFamily="18" charset="0"/>
                        </a:rPr>
                        <a:t>Hours</a:t>
                      </a:r>
                      <a:endParaRPr lang="en-US" sz="2400" b="1" dirty="0">
                        <a:latin typeface="Times New Roman" pitchFamily="18" charset="0"/>
                        <a:cs typeface="Times New Roman" pitchFamily="18" charset="0"/>
                      </a:endParaRPr>
                    </a:p>
                  </a:txBody>
                  <a:tcPr/>
                </a:tc>
                <a:tc>
                  <a:txBody>
                    <a:bodyPr/>
                    <a:lstStyle/>
                    <a:p>
                      <a:r>
                        <a:rPr lang="en-US" sz="2400" b="1" dirty="0" smtClean="0">
                          <a:latin typeface="Times New Roman" pitchFamily="18" charset="0"/>
                          <a:cs typeface="Times New Roman" pitchFamily="18" charset="0"/>
                        </a:rPr>
                        <a:t>Sum</a:t>
                      </a:r>
                      <a:endParaRPr lang="en-US" sz="2400" b="1" dirty="0">
                        <a:latin typeface="Times New Roman" pitchFamily="18" charset="0"/>
                        <a:cs typeface="Times New Roman" pitchFamily="18" charset="0"/>
                      </a:endParaRPr>
                    </a:p>
                  </a:txBody>
                  <a:tcPr/>
                </a:tc>
                <a:tc>
                  <a:txBody>
                    <a:bodyPr/>
                    <a:lstStyle/>
                    <a:p>
                      <a:r>
                        <a:rPr lang="en-US" sz="2400" b="1" dirty="0" smtClean="0">
                          <a:latin typeface="Times New Roman" pitchFamily="18" charset="0"/>
                          <a:cs typeface="Times New Roman" pitchFamily="18" charset="0"/>
                        </a:rPr>
                        <a:t>Mean</a:t>
                      </a:r>
                      <a:endParaRPr lang="en-US" sz="2400" b="1" dirty="0">
                        <a:latin typeface="Times New Roman" pitchFamily="18" charset="0"/>
                        <a:cs typeface="Times New Roman" pitchFamily="18" charset="0"/>
                      </a:endParaRPr>
                    </a:p>
                  </a:txBody>
                  <a:tcPr/>
                </a:tc>
              </a:tr>
              <a:tr h="370840">
                <a:tc>
                  <a:txBody>
                    <a:bodyPr/>
                    <a:lstStyle/>
                    <a:p>
                      <a:r>
                        <a:rPr lang="en-US" sz="2400" dirty="0" smtClean="0">
                          <a:latin typeface="Times New Roman" pitchFamily="18" charset="0"/>
                          <a:cs typeface="Times New Roman" pitchFamily="18" charset="0"/>
                        </a:rPr>
                        <a:t>Dunn, Hardy</a:t>
                      </a:r>
                      <a:endParaRPr lang="en-US" sz="2400" dirty="0">
                        <a:latin typeface="Times New Roman" pitchFamily="18" charset="0"/>
                        <a:cs typeface="Times New Roman" pitchFamily="18" charset="0"/>
                      </a:endParaRPr>
                    </a:p>
                  </a:txBody>
                  <a:tcPr/>
                </a:tc>
                <a:tc>
                  <a:txBody>
                    <a:bodyPr/>
                    <a:lstStyle/>
                    <a:p>
                      <a:r>
                        <a:rPr lang="en-US" sz="2400" dirty="0" smtClean="0">
                          <a:latin typeface="Times New Roman" pitchFamily="18" charset="0"/>
                          <a:cs typeface="Times New Roman" pitchFamily="18" charset="0"/>
                        </a:rPr>
                        <a:t>22, 26</a:t>
                      </a:r>
                      <a:endParaRPr lang="en-US" sz="2400" dirty="0">
                        <a:latin typeface="Times New Roman" pitchFamily="18" charset="0"/>
                        <a:cs typeface="Times New Roman" pitchFamily="18" charset="0"/>
                      </a:endParaRPr>
                    </a:p>
                  </a:txBody>
                  <a:tcPr/>
                </a:tc>
                <a:tc>
                  <a:txBody>
                    <a:bodyPr/>
                    <a:lstStyle/>
                    <a:p>
                      <a:r>
                        <a:rPr lang="en-US" sz="2400" dirty="0" smtClean="0">
                          <a:latin typeface="Times New Roman" pitchFamily="18" charset="0"/>
                          <a:cs typeface="Times New Roman" pitchFamily="18" charset="0"/>
                        </a:rPr>
                        <a:t>48</a:t>
                      </a:r>
                      <a:endParaRPr lang="en-US" sz="2400" dirty="0">
                        <a:latin typeface="Times New Roman" pitchFamily="18" charset="0"/>
                        <a:cs typeface="Times New Roman" pitchFamily="18" charset="0"/>
                      </a:endParaRPr>
                    </a:p>
                  </a:txBody>
                  <a:tcPr/>
                </a:tc>
                <a:tc>
                  <a:txBody>
                    <a:bodyPr/>
                    <a:lstStyle/>
                    <a:p>
                      <a:r>
                        <a:rPr lang="en-US" sz="2400" dirty="0" smtClean="0">
                          <a:latin typeface="Times New Roman" pitchFamily="18" charset="0"/>
                          <a:cs typeface="Times New Roman" pitchFamily="18" charset="0"/>
                        </a:rPr>
                        <a:t>24</a:t>
                      </a:r>
                      <a:endParaRPr lang="en-US" sz="2400" dirty="0">
                        <a:latin typeface="Times New Roman" pitchFamily="18" charset="0"/>
                        <a:cs typeface="Times New Roman" pitchFamily="18" charset="0"/>
                      </a:endParaRPr>
                    </a:p>
                  </a:txBody>
                  <a:tcPr>
                    <a:solidFill>
                      <a:srgbClr val="FF0000"/>
                    </a:solidFill>
                  </a:tcPr>
                </a:tc>
              </a:tr>
              <a:tr h="370840">
                <a:tc>
                  <a:txBody>
                    <a:bodyPr/>
                    <a:lstStyle/>
                    <a:p>
                      <a:r>
                        <a:rPr lang="en-US" sz="2400" dirty="0" smtClean="0">
                          <a:latin typeface="Times New Roman" pitchFamily="18" charset="0"/>
                          <a:cs typeface="Times New Roman" pitchFamily="18" charset="0"/>
                        </a:rPr>
                        <a:t>Dunn, Kiers</a:t>
                      </a:r>
                      <a:endParaRPr lang="en-US" sz="2400" dirty="0">
                        <a:latin typeface="Times New Roman" pitchFamily="18" charset="0"/>
                        <a:cs typeface="Times New Roman" pitchFamily="18" charset="0"/>
                      </a:endParaRPr>
                    </a:p>
                  </a:txBody>
                  <a:tcPr/>
                </a:tc>
                <a:tc>
                  <a:txBody>
                    <a:bodyPr/>
                    <a:lstStyle/>
                    <a:p>
                      <a:r>
                        <a:rPr lang="en-US" sz="2400" dirty="0" smtClean="0">
                          <a:latin typeface="Times New Roman" pitchFamily="18" charset="0"/>
                          <a:cs typeface="Times New Roman" pitchFamily="18" charset="0"/>
                        </a:rPr>
                        <a:t>22, 30</a:t>
                      </a:r>
                      <a:endParaRPr lang="en-US" sz="2400" dirty="0">
                        <a:latin typeface="Times New Roman" pitchFamily="18" charset="0"/>
                        <a:cs typeface="Times New Roman" pitchFamily="18" charset="0"/>
                      </a:endParaRPr>
                    </a:p>
                  </a:txBody>
                  <a:tcPr/>
                </a:tc>
                <a:tc>
                  <a:txBody>
                    <a:bodyPr/>
                    <a:lstStyle/>
                    <a:p>
                      <a:r>
                        <a:rPr lang="en-US" sz="2400" dirty="0" smtClean="0">
                          <a:latin typeface="Times New Roman" pitchFamily="18" charset="0"/>
                          <a:cs typeface="Times New Roman" pitchFamily="18" charset="0"/>
                        </a:rPr>
                        <a:t>52</a:t>
                      </a:r>
                      <a:endParaRPr lang="en-US" sz="2400" dirty="0">
                        <a:latin typeface="Times New Roman" pitchFamily="18" charset="0"/>
                        <a:cs typeface="Times New Roman" pitchFamily="18" charset="0"/>
                      </a:endParaRPr>
                    </a:p>
                  </a:txBody>
                  <a:tcPr/>
                </a:tc>
                <a:tc>
                  <a:txBody>
                    <a:bodyPr/>
                    <a:lstStyle/>
                    <a:p>
                      <a:r>
                        <a:rPr lang="en-US" sz="2400" dirty="0" smtClean="0">
                          <a:latin typeface="Times New Roman" pitchFamily="18" charset="0"/>
                          <a:cs typeface="Times New Roman" pitchFamily="18" charset="0"/>
                        </a:rPr>
                        <a:t>26</a:t>
                      </a:r>
                      <a:endParaRPr lang="en-US" sz="2400" dirty="0">
                        <a:latin typeface="Times New Roman" pitchFamily="18" charset="0"/>
                        <a:cs typeface="Times New Roman" pitchFamily="18" charset="0"/>
                      </a:endParaRPr>
                    </a:p>
                  </a:txBody>
                  <a:tcPr>
                    <a:solidFill>
                      <a:srgbClr val="21D303"/>
                    </a:solidFill>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400" dirty="0" smtClean="0">
                          <a:latin typeface="Times New Roman" pitchFamily="18" charset="0"/>
                          <a:cs typeface="Times New Roman" pitchFamily="18" charset="0"/>
                        </a:rPr>
                        <a:t>Dunn, Malinowski</a:t>
                      </a:r>
                      <a:endParaRPr lang="en-US" sz="2400" dirty="0">
                        <a:latin typeface="Times New Roman" pitchFamily="18" charset="0"/>
                        <a:cs typeface="Times New Roman" pitchFamily="18" charset="0"/>
                      </a:endParaRPr>
                    </a:p>
                  </a:txBody>
                  <a:tcPr/>
                </a:tc>
                <a:tc>
                  <a:txBody>
                    <a:bodyPr/>
                    <a:lstStyle/>
                    <a:p>
                      <a:r>
                        <a:rPr lang="en-US" sz="2400" dirty="0" smtClean="0">
                          <a:latin typeface="Times New Roman" pitchFamily="18" charset="0"/>
                          <a:cs typeface="Times New Roman" pitchFamily="18" charset="0"/>
                        </a:rPr>
                        <a:t>22, 26</a:t>
                      </a:r>
                      <a:endParaRPr lang="en-US" sz="2400" dirty="0">
                        <a:latin typeface="Times New Roman" pitchFamily="18" charset="0"/>
                        <a:cs typeface="Times New Roman" pitchFamily="18" charset="0"/>
                      </a:endParaRPr>
                    </a:p>
                  </a:txBody>
                  <a:tcPr/>
                </a:tc>
                <a:tc>
                  <a:txBody>
                    <a:bodyPr/>
                    <a:lstStyle/>
                    <a:p>
                      <a:r>
                        <a:rPr lang="en-US" sz="2400" dirty="0" smtClean="0">
                          <a:latin typeface="Times New Roman" pitchFamily="18" charset="0"/>
                          <a:cs typeface="Times New Roman" pitchFamily="18" charset="0"/>
                        </a:rPr>
                        <a:t>48</a:t>
                      </a:r>
                      <a:endParaRPr lang="en-US" sz="2400" dirty="0">
                        <a:latin typeface="Times New Roman" pitchFamily="18" charset="0"/>
                        <a:cs typeface="Times New Roman" pitchFamily="18" charset="0"/>
                      </a:endParaRPr>
                    </a:p>
                  </a:txBody>
                  <a:tcPr/>
                </a:tc>
                <a:tc>
                  <a:txBody>
                    <a:bodyPr/>
                    <a:lstStyle/>
                    <a:p>
                      <a:r>
                        <a:rPr lang="en-US" sz="2400" dirty="0" smtClean="0">
                          <a:latin typeface="Times New Roman" pitchFamily="18" charset="0"/>
                          <a:cs typeface="Times New Roman" pitchFamily="18" charset="0"/>
                        </a:rPr>
                        <a:t>24</a:t>
                      </a:r>
                      <a:endParaRPr lang="en-US" sz="2400" dirty="0">
                        <a:latin typeface="Times New Roman" pitchFamily="18" charset="0"/>
                        <a:cs typeface="Times New Roman" pitchFamily="18" charset="0"/>
                      </a:endParaRPr>
                    </a:p>
                  </a:txBody>
                  <a:tcPr>
                    <a:solidFill>
                      <a:srgbClr val="FF0000"/>
                    </a:solidFill>
                  </a:tcPr>
                </a:tc>
              </a:tr>
              <a:tr h="370840">
                <a:tc>
                  <a:txBody>
                    <a:bodyPr/>
                    <a:lstStyle/>
                    <a:p>
                      <a:r>
                        <a:rPr lang="en-US" sz="2400" dirty="0" smtClean="0">
                          <a:latin typeface="Times New Roman" pitchFamily="18" charset="0"/>
                          <a:cs typeface="Times New Roman" pitchFamily="18" charset="0"/>
                        </a:rPr>
                        <a:t>Dunn, Tillman</a:t>
                      </a:r>
                      <a:endParaRPr lang="en-US" sz="2400" dirty="0">
                        <a:latin typeface="Times New Roman" pitchFamily="18" charset="0"/>
                        <a:cs typeface="Times New Roman" pitchFamily="18" charset="0"/>
                      </a:endParaRPr>
                    </a:p>
                  </a:txBody>
                  <a:tcPr/>
                </a:tc>
                <a:tc>
                  <a:txBody>
                    <a:bodyPr/>
                    <a:lstStyle/>
                    <a:p>
                      <a:r>
                        <a:rPr lang="en-US" sz="2400" dirty="0" smtClean="0">
                          <a:latin typeface="Times New Roman" pitchFamily="18" charset="0"/>
                          <a:cs typeface="Times New Roman" pitchFamily="18" charset="0"/>
                        </a:rPr>
                        <a:t>22, 22</a:t>
                      </a:r>
                      <a:endParaRPr lang="en-US" sz="2400" dirty="0">
                        <a:latin typeface="Times New Roman" pitchFamily="18" charset="0"/>
                        <a:cs typeface="Times New Roman" pitchFamily="18" charset="0"/>
                      </a:endParaRPr>
                    </a:p>
                  </a:txBody>
                  <a:tcPr/>
                </a:tc>
                <a:tc>
                  <a:txBody>
                    <a:bodyPr/>
                    <a:lstStyle/>
                    <a:p>
                      <a:r>
                        <a:rPr lang="en-US" sz="2400" dirty="0" smtClean="0">
                          <a:latin typeface="Times New Roman" pitchFamily="18" charset="0"/>
                          <a:cs typeface="Times New Roman" pitchFamily="18" charset="0"/>
                        </a:rPr>
                        <a:t>44</a:t>
                      </a:r>
                      <a:endParaRPr lang="en-US" sz="2400" dirty="0">
                        <a:latin typeface="Times New Roman" pitchFamily="18" charset="0"/>
                        <a:cs typeface="Times New Roman" pitchFamily="18" charset="0"/>
                      </a:endParaRPr>
                    </a:p>
                  </a:txBody>
                  <a:tcPr/>
                </a:tc>
                <a:tc>
                  <a:txBody>
                    <a:bodyPr/>
                    <a:lstStyle/>
                    <a:p>
                      <a:r>
                        <a:rPr lang="en-US" sz="2400" dirty="0" smtClean="0">
                          <a:latin typeface="Times New Roman" pitchFamily="18" charset="0"/>
                          <a:cs typeface="Times New Roman" pitchFamily="18" charset="0"/>
                        </a:rPr>
                        <a:t>22</a:t>
                      </a:r>
                      <a:endParaRPr lang="en-US" sz="2400" dirty="0">
                        <a:latin typeface="Times New Roman" pitchFamily="18" charset="0"/>
                        <a:cs typeface="Times New Roman" pitchFamily="18" charset="0"/>
                      </a:endParaRPr>
                    </a:p>
                  </a:txBody>
                  <a:tcPr>
                    <a:solidFill>
                      <a:schemeClr val="accent4">
                        <a:lumMod val="40000"/>
                        <a:lumOff val="60000"/>
                      </a:schemeClr>
                    </a:solidFill>
                  </a:tcPr>
                </a:tc>
              </a:tr>
              <a:tr h="370840">
                <a:tc>
                  <a:txBody>
                    <a:bodyPr/>
                    <a:lstStyle/>
                    <a:p>
                      <a:r>
                        <a:rPr lang="en-US" sz="2400" dirty="0" smtClean="0">
                          <a:latin typeface="Times New Roman" pitchFamily="18" charset="0"/>
                          <a:cs typeface="Times New Roman" pitchFamily="18" charset="0"/>
                        </a:rPr>
                        <a:t>Hardy,</a:t>
                      </a:r>
                      <a:r>
                        <a:rPr lang="en-US" sz="2400" baseline="0" dirty="0" smtClean="0">
                          <a:latin typeface="Times New Roman" pitchFamily="18" charset="0"/>
                          <a:cs typeface="Times New Roman" pitchFamily="18" charset="0"/>
                        </a:rPr>
                        <a:t> Kiers</a:t>
                      </a:r>
                      <a:endParaRPr lang="en-US" sz="2400" dirty="0">
                        <a:latin typeface="Times New Roman" pitchFamily="18" charset="0"/>
                        <a:cs typeface="Times New Roman" pitchFamily="18" charset="0"/>
                      </a:endParaRPr>
                    </a:p>
                  </a:txBody>
                  <a:tcPr/>
                </a:tc>
                <a:tc>
                  <a:txBody>
                    <a:bodyPr/>
                    <a:lstStyle/>
                    <a:p>
                      <a:r>
                        <a:rPr lang="en-US" sz="2400" dirty="0" smtClean="0">
                          <a:latin typeface="Times New Roman" pitchFamily="18" charset="0"/>
                          <a:cs typeface="Times New Roman" pitchFamily="18" charset="0"/>
                        </a:rPr>
                        <a:t>26, 30</a:t>
                      </a:r>
                      <a:endParaRPr lang="en-US" sz="2400" dirty="0">
                        <a:latin typeface="Times New Roman" pitchFamily="18" charset="0"/>
                        <a:cs typeface="Times New Roman" pitchFamily="18" charset="0"/>
                      </a:endParaRPr>
                    </a:p>
                  </a:txBody>
                  <a:tcPr/>
                </a:tc>
                <a:tc>
                  <a:txBody>
                    <a:bodyPr/>
                    <a:lstStyle/>
                    <a:p>
                      <a:r>
                        <a:rPr lang="en-US" sz="2400" dirty="0" smtClean="0">
                          <a:latin typeface="Times New Roman" pitchFamily="18" charset="0"/>
                          <a:cs typeface="Times New Roman" pitchFamily="18" charset="0"/>
                        </a:rPr>
                        <a:t>56</a:t>
                      </a:r>
                      <a:endParaRPr lang="en-US" sz="2400" dirty="0">
                        <a:latin typeface="Times New Roman" pitchFamily="18" charset="0"/>
                        <a:cs typeface="Times New Roman" pitchFamily="18" charset="0"/>
                      </a:endParaRPr>
                    </a:p>
                  </a:txBody>
                  <a:tcPr/>
                </a:tc>
                <a:tc>
                  <a:txBody>
                    <a:bodyPr/>
                    <a:lstStyle/>
                    <a:p>
                      <a:r>
                        <a:rPr lang="en-US" sz="2400" dirty="0" smtClean="0">
                          <a:latin typeface="Times New Roman" pitchFamily="18" charset="0"/>
                          <a:cs typeface="Times New Roman" pitchFamily="18" charset="0"/>
                        </a:rPr>
                        <a:t>28</a:t>
                      </a:r>
                      <a:endParaRPr lang="en-US" sz="2400" dirty="0">
                        <a:latin typeface="Times New Roman" pitchFamily="18" charset="0"/>
                        <a:cs typeface="Times New Roman" pitchFamily="18" charset="0"/>
                      </a:endParaRPr>
                    </a:p>
                  </a:txBody>
                  <a:tcPr>
                    <a:solidFill>
                      <a:srgbClr val="FFFF00"/>
                    </a:solidFill>
                  </a:tcPr>
                </a:tc>
              </a:tr>
              <a:tr h="370840">
                <a:tc>
                  <a:txBody>
                    <a:bodyPr/>
                    <a:lstStyle/>
                    <a:p>
                      <a:r>
                        <a:rPr lang="en-US" sz="2400" dirty="0" smtClean="0">
                          <a:latin typeface="Times New Roman" pitchFamily="18" charset="0"/>
                          <a:cs typeface="Times New Roman" pitchFamily="18" charset="0"/>
                        </a:rPr>
                        <a:t>Hardy, Malinowski</a:t>
                      </a:r>
                      <a:endParaRPr lang="en-US" sz="2400" dirty="0">
                        <a:latin typeface="Times New Roman" pitchFamily="18" charset="0"/>
                        <a:cs typeface="Times New Roman" pitchFamily="18" charset="0"/>
                      </a:endParaRPr>
                    </a:p>
                  </a:txBody>
                  <a:tcPr/>
                </a:tc>
                <a:tc>
                  <a:txBody>
                    <a:bodyPr/>
                    <a:lstStyle/>
                    <a:p>
                      <a:r>
                        <a:rPr lang="en-US" sz="2400" dirty="0" smtClean="0">
                          <a:latin typeface="Times New Roman" pitchFamily="18" charset="0"/>
                          <a:cs typeface="Times New Roman" pitchFamily="18" charset="0"/>
                        </a:rPr>
                        <a:t>26, 26</a:t>
                      </a:r>
                      <a:endParaRPr lang="en-US" sz="2400" dirty="0">
                        <a:latin typeface="Times New Roman" pitchFamily="18" charset="0"/>
                        <a:cs typeface="Times New Roman" pitchFamily="18" charset="0"/>
                      </a:endParaRPr>
                    </a:p>
                  </a:txBody>
                  <a:tcPr/>
                </a:tc>
                <a:tc>
                  <a:txBody>
                    <a:bodyPr/>
                    <a:lstStyle/>
                    <a:p>
                      <a:r>
                        <a:rPr lang="en-US" sz="2400" dirty="0" smtClean="0">
                          <a:latin typeface="Times New Roman" pitchFamily="18" charset="0"/>
                          <a:cs typeface="Times New Roman" pitchFamily="18" charset="0"/>
                        </a:rPr>
                        <a:t>52</a:t>
                      </a:r>
                      <a:endParaRPr lang="en-US" sz="2400" dirty="0">
                        <a:latin typeface="Times New Roman" pitchFamily="18" charset="0"/>
                        <a:cs typeface="Times New Roman" pitchFamily="18" charset="0"/>
                      </a:endParaRPr>
                    </a:p>
                  </a:txBody>
                  <a:tcPr/>
                </a:tc>
                <a:tc>
                  <a:txBody>
                    <a:bodyPr/>
                    <a:lstStyle/>
                    <a:p>
                      <a:r>
                        <a:rPr lang="en-US" sz="2400" dirty="0" smtClean="0">
                          <a:latin typeface="Times New Roman" pitchFamily="18" charset="0"/>
                          <a:cs typeface="Times New Roman" pitchFamily="18" charset="0"/>
                        </a:rPr>
                        <a:t>26</a:t>
                      </a:r>
                      <a:endParaRPr lang="en-US" sz="2400" dirty="0">
                        <a:latin typeface="Times New Roman" pitchFamily="18" charset="0"/>
                        <a:cs typeface="Times New Roman" pitchFamily="18" charset="0"/>
                      </a:endParaRPr>
                    </a:p>
                  </a:txBody>
                  <a:tcPr>
                    <a:solidFill>
                      <a:srgbClr val="21D303"/>
                    </a:solidFill>
                  </a:tcPr>
                </a:tc>
              </a:tr>
              <a:tr h="370840">
                <a:tc>
                  <a:txBody>
                    <a:bodyPr/>
                    <a:lstStyle/>
                    <a:p>
                      <a:r>
                        <a:rPr lang="en-US" sz="2400" dirty="0" smtClean="0">
                          <a:latin typeface="Times New Roman" pitchFamily="18" charset="0"/>
                          <a:cs typeface="Times New Roman" pitchFamily="18" charset="0"/>
                        </a:rPr>
                        <a:t>Hardy, Tillman</a:t>
                      </a:r>
                      <a:endParaRPr lang="en-US" sz="2400" dirty="0">
                        <a:latin typeface="Times New Roman" pitchFamily="18" charset="0"/>
                        <a:cs typeface="Times New Roman" pitchFamily="18" charset="0"/>
                      </a:endParaRPr>
                    </a:p>
                  </a:txBody>
                  <a:tcPr/>
                </a:tc>
                <a:tc>
                  <a:txBody>
                    <a:bodyPr/>
                    <a:lstStyle/>
                    <a:p>
                      <a:r>
                        <a:rPr lang="en-US" sz="2400" dirty="0" smtClean="0">
                          <a:latin typeface="Times New Roman" pitchFamily="18" charset="0"/>
                          <a:cs typeface="Times New Roman" pitchFamily="18" charset="0"/>
                        </a:rPr>
                        <a:t>26, 22</a:t>
                      </a:r>
                      <a:endParaRPr lang="en-US" sz="2400" dirty="0">
                        <a:latin typeface="Times New Roman" pitchFamily="18" charset="0"/>
                        <a:cs typeface="Times New Roman" pitchFamily="18" charset="0"/>
                      </a:endParaRPr>
                    </a:p>
                  </a:txBody>
                  <a:tcPr/>
                </a:tc>
                <a:tc>
                  <a:txBody>
                    <a:bodyPr/>
                    <a:lstStyle/>
                    <a:p>
                      <a:r>
                        <a:rPr lang="en-US" sz="2400" dirty="0" smtClean="0">
                          <a:latin typeface="Times New Roman" pitchFamily="18" charset="0"/>
                          <a:cs typeface="Times New Roman" pitchFamily="18" charset="0"/>
                        </a:rPr>
                        <a:t>48</a:t>
                      </a:r>
                      <a:endParaRPr lang="en-US" sz="2400" dirty="0">
                        <a:latin typeface="Times New Roman" pitchFamily="18" charset="0"/>
                        <a:cs typeface="Times New Roman" pitchFamily="18" charset="0"/>
                      </a:endParaRPr>
                    </a:p>
                  </a:txBody>
                  <a:tcPr/>
                </a:tc>
                <a:tc>
                  <a:txBody>
                    <a:bodyPr/>
                    <a:lstStyle/>
                    <a:p>
                      <a:r>
                        <a:rPr lang="en-US" sz="2400" dirty="0" smtClean="0">
                          <a:latin typeface="Times New Roman" pitchFamily="18" charset="0"/>
                          <a:cs typeface="Times New Roman" pitchFamily="18" charset="0"/>
                        </a:rPr>
                        <a:t>24</a:t>
                      </a:r>
                      <a:endParaRPr lang="en-US" sz="2400" dirty="0">
                        <a:latin typeface="Times New Roman" pitchFamily="18" charset="0"/>
                        <a:cs typeface="Times New Roman" pitchFamily="18" charset="0"/>
                      </a:endParaRPr>
                    </a:p>
                  </a:txBody>
                  <a:tcPr>
                    <a:solidFill>
                      <a:srgbClr val="FF0000"/>
                    </a:solidFill>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400" dirty="0" smtClean="0">
                          <a:latin typeface="Times New Roman" pitchFamily="18" charset="0"/>
                          <a:cs typeface="Times New Roman" pitchFamily="18" charset="0"/>
                        </a:rPr>
                        <a:t>Kiers, Malinowski</a:t>
                      </a:r>
                      <a:endParaRPr lang="en-US" sz="2400" dirty="0">
                        <a:latin typeface="Times New Roman" pitchFamily="18" charset="0"/>
                        <a:cs typeface="Times New Roman" pitchFamily="18" charset="0"/>
                      </a:endParaRPr>
                    </a:p>
                  </a:txBody>
                  <a:tcPr/>
                </a:tc>
                <a:tc>
                  <a:txBody>
                    <a:bodyPr/>
                    <a:lstStyle/>
                    <a:p>
                      <a:r>
                        <a:rPr lang="en-US" sz="2400" dirty="0" smtClean="0">
                          <a:latin typeface="Times New Roman" pitchFamily="18" charset="0"/>
                          <a:cs typeface="Times New Roman" pitchFamily="18" charset="0"/>
                        </a:rPr>
                        <a:t>30, 26</a:t>
                      </a:r>
                      <a:endParaRPr lang="en-US" sz="2400" dirty="0">
                        <a:latin typeface="Times New Roman" pitchFamily="18" charset="0"/>
                        <a:cs typeface="Times New Roman" pitchFamily="18" charset="0"/>
                      </a:endParaRPr>
                    </a:p>
                  </a:txBody>
                  <a:tcPr/>
                </a:tc>
                <a:tc>
                  <a:txBody>
                    <a:bodyPr/>
                    <a:lstStyle/>
                    <a:p>
                      <a:r>
                        <a:rPr lang="en-US" sz="2400" dirty="0" smtClean="0">
                          <a:latin typeface="Times New Roman" pitchFamily="18" charset="0"/>
                          <a:cs typeface="Times New Roman" pitchFamily="18" charset="0"/>
                        </a:rPr>
                        <a:t>56</a:t>
                      </a:r>
                      <a:endParaRPr lang="en-US" sz="2400" dirty="0">
                        <a:latin typeface="Times New Roman" pitchFamily="18" charset="0"/>
                        <a:cs typeface="Times New Roman" pitchFamily="18" charset="0"/>
                      </a:endParaRPr>
                    </a:p>
                  </a:txBody>
                  <a:tcPr/>
                </a:tc>
                <a:tc>
                  <a:txBody>
                    <a:bodyPr/>
                    <a:lstStyle/>
                    <a:p>
                      <a:r>
                        <a:rPr lang="en-US" sz="2400" dirty="0" smtClean="0">
                          <a:latin typeface="Times New Roman" pitchFamily="18" charset="0"/>
                          <a:cs typeface="Times New Roman" pitchFamily="18" charset="0"/>
                        </a:rPr>
                        <a:t>28</a:t>
                      </a:r>
                      <a:endParaRPr lang="en-US" sz="2400" dirty="0">
                        <a:latin typeface="Times New Roman" pitchFamily="18" charset="0"/>
                        <a:cs typeface="Times New Roman" pitchFamily="18" charset="0"/>
                      </a:endParaRPr>
                    </a:p>
                  </a:txBody>
                  <a:tcPr>
                    <a:solidFill>
                      <a:srgbClr val="FFFF00"/>
                    </a:solidFill>
                  </a:tcPr>
                </a:tc>
              </a:tr>
              <a:tr h="370840">
                <a:tc>
                  <a:txBody>
                    <a:bodyPr/>
                    <a:lstStyle/>
                    <a:p>
                      <a:r>
                        <a:rPr lang="en-US" sz="2400" dirty="0" smtClean="0">
                          <a:latin typeface="Times New Roman" pitchFamily="18" charset="0"/>
                          <a:cs typeface="Times New Roman" pitchFamily="18" charset="0"/>
                        </a:rPr>
                        <a:t>Kiers, Tillman</a:t>
                      </a:r>
                      <a:endParaRPr lang="en-US" sz="2400" dirty="0">
                        <a:latin typeface="Times New Roman" pitchFamily="18" charset="0"/>
                        <a:cs typeface="Times New Roman" pitchFamily="18" charset="0"/>
                      </a:endParaRPr>
                    </a:p>
                  </a:txBody>
                  <a:tcPr/>
                </a:tc>
                <a:tc>
                  <a:txBody>
                    <a:bodyPr/>
                    <a:lstStyle/>
                    <a:p>
                      <a:r>
                        <a:rPr lang="en-US" sz="2400" dirty="0" smtClean="0">
                          <a:latin typeface="Times New Roman" pitchFamily="18" charset="0"/>
                          <a:cs typeface="Times New Roman" pitchFamily="18" charset="0"/>
                        </a:rPr>
                        <a:t>30, 22</a:t>
                      </a:r>
                      <a:endParaRPr lang="en-US" sz="2400" dirty="0">
                        <a:latin typeface="Times New Roman" pitchFamily="18" charset="0"/>
                        <a:cs typeface="Times New Roman" pitchFamily="18" charset="0"/>
                      </a:endParaRPr>
                    </a:p>
                  </a:txBody>
                  <a:tcPr/>
                </a:tc>
                <a:tc>
                  <a:txBody>
                    <a:bodyPr/>
                    <a:lstStyle/>
                    <a:p>
                      <a:r>
                        <a:rPr lang="en-US" sz="2400" dirty="0" smtClean="0">
                          <a:latin typeface="Times New Roman" pitchFamily="18" charset="0"/>
                          <a:cs typeface="Times New Roman" pitchFamily="18" charset="0"/>
                        </a:rPr>
                        <a:t>52</a:t>
                      </a:r>
                      <a:endParaRPr lang="en-US" sz="2400" dirty="0">
                        <a:latin typeface="Times New Roman" pitchFamily="18" charset="0"/>
                        <a:cs typeface="Times New Roman" pitchFamily="18" charset="0"/>
                      </a:endParaRPr>
                    </a:p>
                  </a:txBody>
                  <a:tcPr/>
                </a:tc>
                <a:tc>
                  <a:txBody>
                    <a:bodyPr/>
                    <a:lstStyle/>
                    <a:p>
                      <a:r>
                        <a:rPr lang="en-US" sz="2400" dirty="0" smtClean="0">
                          <a:latin typeface="Times New Roman" pitchFamily="18" charset="0"/>
                          <a:cs typeface="Times New Roman" pitchFamily="18" charset="0"/>
                        </a:rPr>
                        <a:t>26</a:t>
                      </a:r>
                      <a:endParaRPr lang="en-US" sz="2400" dirty="0">
                        <a:latin typeface="Times New Roman" pitchFamily="18" charset="0"/>
                        <a:cs typeface="Times New Roman" pitchFamily="18" charset="0"/>
                      </a:endParaRPr>
                    </a:p>
                  </a:txBody>
                  <a:tcPr>
                    <a:solidFill>
                      <a:srgbClr val="21D303"/>
                    </a:solidFill>
                  </a:tcPr>
                </a:tc>
              </a:tr>
              <a:tr h="370840">
                <a:tc>
                  <a:txBody>
                    <a:bodyPr/>
                    <a:lstStyle/>
                    <a:p>
                      <a:r>
                        <a:rPr lang="en-US" sz="2400" dirty="0" smtClean="0">
                          <a:latin typeface="Times New Roman" pitchFamily="18" charset="0"/>
                          <a:cs typeface="Times New Roman" pitchFamily="18" charset="0"/>
                        </a:rPr>
                        <a:t>Malinowski, </a:t>
                      </a:r>
                      <a:r>
                        <a:rPr lang="en-US" sz="2400" baseline="0" dirty="0" smtClean="0">
                          <a:latin typeface="Times New Roman" pitchFamily="18" charset="0"/>
                          <a:cs typeface="Times New Roman" pitchFamily="18" charset="0"/>
                        </a:rPr>
                        <a:t>Tillman</a:t>
                      </a:r>
                      <a:endParaRPr lang="en-US" sz="2400" dirty="0">
                        <a:latin typeface="Times New Roman" pitchFamily="18" charset="0"/>
                        <a:cs typeface="Times New Roman" pitchFamily="18" charset="0"/>
                      </a:endParaRPr>
                    </a:p>
                  </a:txBody>
                  <a:tcPr/>
                </a:tc>
                <a:tc>
                  <a:txBody>
                    <a:bodyPr/>
                    <a:lstStyle/>
                    <a:p>
                      <a:r>
                        <a:rPr lang="en-US" sz="2400" dirty="0" smtClean="0">
                          <a:latin typeface="Times New Roman" pitchFamily="18" charset="0"/>
                          <a:cs typeface="Times New Roman" pitchFamily="18" charset="0"/>
                        </a:rPr>
                        <a:t>26, 22</a:t>
                      </a:r>
                      <a:endParaRPr lang="en-US" sz="2400" dirty="0">
                        <a:latin typeface="Times New Roman" pitchFamily="18" charset="0"/>
                        <a:cs typeface="Times New Roman" pitchFamily="18" charset="0"/>
                      </a:endParaRPr>
                    </a:p>
                  </a:txBody>
                  <a:tcPr/>
                </a:tc>
                <a:tc>
                  <a:txBody>
                    <a:bodyPr/>
                    <a:lstStyle/>
                    <a:p>
                      <a:r>
                        <a:rPr lang="en-US" sz="2400" dirty="0" smtClean="0">
                          <a:latin typeface="Times New Roman" pitchFamily="18" charset="0"/>
                          <a:cs typeface="Times New Roman" pitchFamily="18" charset="0"/>
                        </a:rPr>
                        <a:t>48</a:t>
                      </a:r>
                      <a:endParaRPr lang="en-US" sz="2400" dirty="0">
                        <a:latin typeface="Times New Roman" pitchFamily="18" charset="0"/>
                        <a:cs typeface="Times New Roman" pitchFamily="18" charset="0"/>
                      </a:endParaRPr>
                    </a:p>
                  </a:txBody>
                  <a:tcPr/>
                </a:tc>
                <a:tc>
                  <a:txBody>
                    <a:bodyPr/>
                    <a:lstStyle/>
                    <a:p>
                      <a:r>
                        <a:rPr lang="en-US" sz="2400" dirty="0" smtClean="0">
                          <a:latin typeface="Times New Roman" pitchFamily="18" charset="0"/>
                          <a:cs typeface="Times New Roman" pitchFamily="18" charset="0"/>
                        </a:rPr>
                        <a:t>24</a:t>
                      </a:r>
                      <a:endParaRPr lang="en-US" sz="2400" dirty="0">
                        <a:latin typeface="Times New Roman" pitchFamily="18" charset="0"/>
                        <a:cs typeface="Times New Roman" pitchFamily="18" charset="0"/>
                      </a:endParaRPr>
                    </a:p>
                  </a:txBody>
                  <a:tcPr>
                    <a:solidFill>
                      <a:srgbClr val="FF0000"/>
                    </a:solidFill>
                  </a:tcP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repeatCount="indefinite"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00" fill="hold"/>
                                        <p:tgtEl>
                                          <p:spTgt spid="5"/>
                                        </p:tgtEl>
                                        <p:attrNameLst>
                                          <p:attrName>ppt_x</p:attrName>
                                        </p:attrNameLst>
                                      </p:cBhvr>
                                      <p:tavLst>
                                        <p:tav tm="0">
                                          <p:val>
                                            <p:strVal val="1+#ppt_w/2"/>
                                          </p:val>
                                        </p:tav>
                                        <p:tav tm="100000">
                                          <p:val>
                                            <p:strVal val="#ppt_x"/>
                                          </p:val>
                                        </p:tav>
                                      </p:tavLst>
                                    </p:anim>
                                    <p:anim calcmode="lin" valueType="num">
                                      <p:cBhvr additive="base">
                                        <p:cTn id="8" dur="30000" fill="hold"/>
                                        <p:tgtEl>
                                          <p:spTgt spid="5"/>
                                        </p:tgtEl>
                                        <p:attrNameLst>
                                          <p:attrName>ppt_y</p:attrName>
                                        </p:attrNameLst>
                                      </p:cBhvr>
                                      <p:tavLst>
                                        <p:tav tm="0">
                                          <p:val>
                                            <p:strVal val="#ppt_y"/>
                                          </p:val>
                                        </p:tav>
                                        <p:tav tm="100000">
                                          <p:val>
                                            <p:strVal val="#ppt_y"/>
                                          </p:val>
                                        </p:tav>
                                      </p:tavLst>
                                    </p:anim>
                                  </p:childTnLst>
                                </p:cTn>
                              </p:par>
                              <p:par>
                                <p:cTn id="9" presetID="20" presetClass="emph" presetSubtype="0" repeatCount="indefinite" fill="hold" grpId="0" nodeType="withEffect">
                                  <p:stCondLst>
                                    <p:cond delay="0"/>
                                  </p:stCondLst>
                                  <p:endCondLst>
                                    <p:cond evt="onNext" delay="0">
                                      <p:tgtEl>
                                        <p:sldTgt/>
                                      </p:tgtEl>
                                    </p:cond>
                                  </p:endCondLst>
                                  <p:iterate type="lt">
                                    <p:tmPct val="10000"/>
                                  </p:iterate>
                                  <p:childTnLst>
                                    <p:set>
                                      <p:cBhvr override="childStyle">
                                        <p:cTn id="10" dur="500" autoRev="1" fill="hold"/>
                                        <p:tgtEl>
                                          <p:spTgt spid="2"/>
                                        </p:tgtEl>
                                        <p:attrNameLst>
                                          <p:attrName>style.color</p:attrName>
                                        </p:attrNameLst>
                                      </p:cBhvr>
                                      <p:to>
                                        <p:clrVal>
                                          <a:schemeClr val="accent2"/>
                                        </p:clrVal>
                                      </p:to>
                                    </p:set>
                                    <p:set>
                                      <p:cBhvr>
                                        <p:cTn id="11" dur="500" autoRev="1" fill="hold"/>
                                        <p:tgtEl>
                                          <p:spTgt spid="2"/>
                                        </p:tgtEl>
                                        <p:attrNameLst>
                                          <p:attrName>fillcolor</p:attrName>
                                        </p:attrNameLst>
                                      </p:cBhvr>
                                      <p:to>
                                        <p:clrVal>
                                          <a:schemeClr val="accent2"/>
                                        </p:clrVal>
                                      </p:to>
                                    </p:set>
                                    <p:set>
                                      <p:cBhvr>
                                        <p:cTn id="12" dur="500" autoRev="1" fill="hold"/>
                                        <p:tgtEl>
                                          <p:spTgt spid="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457200"/>
            <a:ext cx="8229600" cy="762000"/>
          </a:xfrm>
        </p:spPr>
        <p:txBody>
          <a:bodyPr>
            <a:normAutofit fontScale="90000"/>
          </a:bodyPr>
          <a:lstStyle/>
          <a:p>
            <a:pPr algn="ctr"/>
            <a:r>
              <a:rPr lang="en-US" dirty="0" smtClean="0">
                <a:solidFill>
                  <a:srgbClr val="0000FF"/>
                </a:solidFill>
                <a:latin typeface="Times New Roman" pitchFamily="18" charset="0"/>
                <a:cs typeface="Times New Roman" pitchFamily="18" charset="0"/>
              </a:rPr>
              <a:t>Example 1(Continued)</a:t>
            </a:r>
            <a:endParaRPr lang="en-US" dirty="0">
              <a:solidFill>
                <a:srgbClr val="0000FF"/>
              </a:solidFill>
              <a:latin typeface="Times New Roman" pitchFamily="18" charset="0"/>
              <a:cs typeface="Times New Roman" pitchFamily="18" charset="0"/>
            </a:endParaRPr>
          </a:p>
        </p:txBody>
      </p:sp>
      <p:sp>
        <p:nvSpPr>
          <p:cNvPr id="4" name="Slide Number Placeholder 3"/>
          <p:cNvSpPr>
            <a:spLocks noGrp="1"/>
          </p:cNvSpPr>
          <p:nvPr>
            <p:ph type="sldNum" sz="quarter" idx="12"/>
          </p:nvPr>
        </p:nvSpPr>
        <p:spPr/>
        <p:txBody>
          <a:bodyPr/>
          <a:lstStyle/>
          <a:p>
            <a:fld id="{BD13CB69-C11B-4586-B2A4-1F995E803182}" type="slidenum">
              <a:rPr lang="en-US" smtClean="0"/>
              <a:pPr/>
              <a:t>13</a:t>
            </a:fld>
            <a:endParaRPr lang="en-US" dirty="0"/>
          </a:p>
        </p:txBody>
      </p:sp>
      <p:sp>
        <p:nvSpPr>
          <p:cNvPr id="5" name="Slide Number Placeholder 3"/>
          <p:cNvSpPr txBox="1">
            <a:spLocks/>
          </p:cNvSpPr>
          <p:nvPr/>
        </p:nvSpPr>
        <p:spPr>
          <a:xfrm>
            <a:off x="-5867400" y="6294120"/>
            <a:ext cx="5867400" cy="533400"/>
          </a:xfrm>
          <a:prstGeom prst="rect">
            <a:avLst/>
          </a:prstGeom>
        </p:spPr>
        <p:txBody>
          <a:bodyPr vert="horz" lIns="0" tIns="0" rIns="0" bIns="0" anchor="b"/>
          <a:lstStyle/>
          <a:p>
            <a:pPr marL="0" marR="0" lvl="0" indent="0" defTabSz="914400" rtl="0" eaLnBrk="1" fontAlgn="auto" latinLnBrk="0" hangingPunct="1">
              <a:lnSpc>
                <a:spcPct val="100000"/>
              </a:lnSpc>
              <a:spcBef>
                <a:spcPts val="0"/>
              </a:spcBef>
              <a:spcAft>
                <a:spcPts val="0"/>
              </a:spcAft>
              <a:buClrTx/>
              <a:buSzTx/>
              <a:buFontTx/>
              <a:buNone/>
              <a:tabLst/>
              <a:defRPr/>
            </a:pPr>
            <a:r>
              <a:rPr lang="en-US" dirty="0" smtClean="0">
                <a:solidFill>
                  <a:srgbClr val="FFC000"/>
                </a:solidFill>
                <a:latin typeface="Times New Roman" pitchFamily="18" charset="0"/>
                <a:cs typeface="Times New Roman" pitchFamily="18" charset="0"/>
                <a:sym typeface="Webdings"/>
              </a:rPr>
              <a:t></a:t>
            </a:r>
            <a:r>
              <a:rPr lang="en-US" dirty="0" smtClean="0">
                <a:solidFill>
                  <a:srgbClr val="0000FF"/>
                </a:solidFill>
                <a:latin typeface="Times New Roman" pitchFamily="18" charset="0"/>
                <a:cs typeface="Times New Roman" pitchFamily="18" charset="0"/>
              </a:rPr>
              <a:t>Prepared and taught by </a:t>
            </a:r>
            <a:r>
              <a:rPr lang="en-US" b="1" dirty="0" err="1" smtClean="0">
                <a:solidFill>
                  <a:srgbClr val="FF0000"/>
                </a:solidFill>
                <a:latin typeface="Times New Roman" pitchFamily="18" charset="0"/>
                <a:cs typeface="Times New Roman" pitchFamily="18" charset="0"/>
              </a:rPr>
              <a:t>Mong</a:t>
            </a:r>
            <a:r>
              <a:rPr lang="en-US" b="1" dirty="0" smtClean="0">
                <a:solidFill>
                  <a:srgbClr val="FF0000"/>
                </a:solidFill>
                <a:latin typeface="Times New Roman" pitchFamily="18" charset="0"/>
                <a:cs typeface="Times New Roman" pitchFamily="18" charset="0"/>
              </a:rPr>
              <a:t> Mara</a:t>
            </a:r>
            <a:r>
              <a:rPr lang="en-US" b="1" dirty="0" smtClean="0">
                <a:solidFill>
                  <a:srgbClr val="0000FF"/>
                </a:solidFill>
                <a:latin typeface="Times New Roman" pitchFamily="18" charset="0"/>
                <a:cs typeface="Times New Roman" pitchFamily="18" charset="0"/>
              </a:rPr>
              <a:t>, contact: 012 488 812 </a:t>
            </a:r>
            <a:endParaRPr kumimoji="0" lang="en-US" b="0" i="0" u="none" strike="noStrike" kern="1200" cap="none" spc="0" normalizeH="0" baseline="0" noProof="0" dirty="0">
              <a:ln>
                <a:noFill/>
              </a:ln>
              <a:solidFill>
                <a:srgbClr val="0000FF"/>
              </a:solidFill>
              <a:effectLst/>
              <a:uLnTx/>
              <a:uFillTx/>
              <a:latin typeface="Times New Roman" pitchFamily="18" charset="0"/>
              <a:cs typeface="Times New Roman" pitchFamily="18" charset="0"/>
            </a:endParaRPr>
          </a:p>
        </p:txBody>
      </p:sp>
      <p:sp>
        <p:nvSpPr>
          <p:cNvPr id="6" name="TextBox 5"/>
          <p:cNvSpPr txBox="1"/>
          <p:nvPr/>
        </p:nvSpPr>
        <p:spPr>
          <a:xfrm>
            <a:off x="381000" y="1143000"/>
            <a:ext cx="8382000" cy="1077218"/>
          </a:xfrm>
          <a:prstGeom prst="rect">
            <a:avLst/>
          </a:prstGeom>
          <a:noFill/>
        </p:spPr>
        <p:txBody>
          <a:bodyPr wrap="square" rtlCol="0">
            <a:spAutoFit/>
          </a:bodyPr>
          <a:lstStyle/>
          <a:p>
            <a:r>
              <a:rPr lang="en-US" sz="3200" dirty="0" smtClean="0">
                <a:latin typeface="Times New Roman" pitchFamily="18" charset="0"/>
                <a:cs typeface="Times New Roman" pitchFamily="18" charset="0"/>
              </a:rPr>
              <a:t>Organize the sample means into a sampling distribution.</a:t>
            </a:r>
            <a:endParaRPr lang="en-US" sz="3200" dirty="0">
              <a:latin typeface="Times New Roman" pitchFamily="18" charset="0"/>
              <a:cs typeface="Times New Roman" pitchFamily="18" charset="0"/>
            </a:endParaRPr>
          </a:p>
        </p:txBody>
      </p:sp>
      <p:graphicFrame>
        <p:nvGraphicFramePr>
          <p:cNvPr id="7" name="Table 6"/>
          <p:cNvGraphicFramePr>
            <a:graphicFrameLocks noGrp="1"/>
          </p:cNvGraphicFramePr>
          <p:nvPr/>
        </p:nvGraphicFramePr>
        <p:xfrm>
          <a:off x="1371600" y="2286000"/>
          <a:ext cx="4876800" cy="2895600"/>
        </p:xfrm>
        <a:graphic>
          <a:graphicData uri="http://schemas.openxmlformats.org/drawingml/2006/table">
            <a:tbl>
              <a:tblPr firstRow="1" bandRow="1">
                <a:tableStyleId>{5940675A-B579-460E-94D1-54222C63F5DA}</a:tableStyleId>
              </a:tblPr>
              <a:tblGrid>
                <a:gridCol w="1478280"/>
                <a:gridCol w="960120"/>
                <a:gridCol w="1447800"/>
                <a:gridCol w="990600"/>
              </a:tblGrid>
              <a:tr h="370840">
                <a:tc gridSpan="2">
                  <a:txBody>
                    <a:bodyPr/>
                    <a:lstStyle/>
                    <a:p>
                      <a:r>
                        <a:rPr lang="en-US" sz="3200" dirty="0" smtClean="0">
                          <a:latin typeface="Times New Roman" pitchFamily="18" charset="0"/>
                          <a:cs typeface="Times New Roman" pitchFamily="18" charset="0"/>
                        </a:rPr>
                        <a:t>Sample Mean</a:t>
                      </a:r>
                      <a:endParaRPr lang="en-US" sz="3200" dirty="0">
                        <a:latin typeface="Times New Roman" pitchFamily="18" charset="0"/>
                        <a:cs typeface="Times New Roman" pitchFamily="18" charset="0"/>
                      </a:endParaRPr>
                    </a:p>
                  </a:txBody>
                  <a:tcPr/>
                </a:tc>
                <a:tc hMerge="1">
                  <a:txBody>
                    <a:bodyPr/>
                    <a:lstStyle/>
                    <a:p>
                      <a:endParaRPr lang="en-US"/>
                    </a:p>
                  </a:txBody>
                  <a:tcPr/>
                </a:tc>
                <a:tc gridSpan="2">
                  <a:txBody>
                    <a:bodyPr/>
                    <a:lstStyle/>
                    <a:p>
                      <a:r>
                        <a:rPr lang="en-US" sz="3200" dirty="0" smtClean="0">
                          <a:latin typeface="Times New Roman" pitchFamily="18" charset="0"/>
                          <a:cs typeface="Times New Roman" pitchFamily="18" charset="0"/>
                        </a:rPr>
                        <a:t>Probability</a:t>
                      </a:r>
                      <a:endParaRPr lang="en-US" sz="3200" dirty="0">
                        <a:latin typeface="Times New Roman" pitchFamily="18" charset="0"/>
                        <a:cs typeface="Times New Roman" pitchFamily="18" charset="0"/>
                      </a:endParaRPr>
                    </a:p>
                  </a:txBody>
                  <a:tcPr/>
                </a:tc>
                <a:tc hMerge="1">
                  <a:txBody>
                    <a:bodyPr/>
                    <a:lstStyle/>
                    <a:p>
                      <a:endParaRPr lang="en-US"/>
                    </a:p>
                  </a:txBody>
                  <a:tcPr/>
                </a:tc>
              </a:tr>
              <a:tr h="370840">
                <a:tc>
                  <a:txBody>
                    <a:bodyPr/>
                    <a:lstStyle/>
                    <a:p>
                      <a:pPr algn="r"/>
                      <a:r>
                        <a:rPr lang="en-US" sz="3200" dirty="0" smtClean="0">
                          <a:latin typeface="Times New Roman" pitchFamily="18" charset="0"/>
                          <a:cs typeface="Times New Roman" pitchFamily="18" charset="0"/>
                        </a:rPr>
                        <a:t>22</a:t>
                      </a:r>
                      <a:endParaRPr lang="en-US" sz="3200" dirty="0">
                        <a:latin typeface="Times New Roman" pitchFamily="18" charset="0"/>
                        <a:cs typeface="Times New Roman" pitchFamily="18" charset="0"/>
                      </a:endParaRPr>
                    </a:p>
                  </a:txBody>
                  <a:tcPr>
                    <a:lnR w="12700" cap="flat" cmpd="sng" algn="ctr">
                      <a:solidFill>
                        <a:schemeClr val="tx1"/>
                      </a:solidFill>
                      <a:prstDash val="solid"/>
                      <a:round/>
                      <a:headEnd type="none" w="med" len="med"/>
                      <a:tailEnd type="none" w="med" len="med"/>
                    </a:lnR>
                  </a:tcPr>
                </a:tc>
                <a:tc>
                  <a:txBody>
                    <a:bodyPr/>
                    <a:lstStyle/>
                    <a:p>
                      <a:endParaRPr lang="en-US" sz="320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tcPr>
                </a:tc>
                <a:tc>
                  <a:txBody>
                    <a:bodyPr/>
                    <a:lstStyle/>
                    <a:p>
                      <a:pPr algn="r"/>
                      <a:r>
                        <a:rPr lang="en-US" sz="3200" dirty="0" smtClean="0">
                          <a:latin typeface="Times New Roman" pitchFamily="18" charset="0"/>
                          <a:cs typeface="Times New Roman" pitchFamily="18" charset="0"/>
                        </a:rPr>
                        <a:t>1/10</a:t>
                      </a:r>
                      <a:endParaRPr lang="en-US" sz="3200" dirty="0">
                        <a:latin typeface="Times New Roman" pitchFamily="18" charset="0"/>
                        <a:cs typeface="Times New Roman" pitchFamily="18" charset="0"/>
                      </a:endParaRPr>
                    </a:p>
                  </a:txBody>
                  <a:tcPr>
                    <a:lnR w="12700" cap="flat" cmpd="sng" algn="ctr">
                      <a:solidFill>
                        <a:schemeClr val="tx1"/>
                      </a:solidFill>
                      <a:prstDash val="solid"/>
                      <a:round/>
                      <a:headEnd type="none" w="med" len="med"/>
                      <a:tailEnd type="none" w="med" len="med"/>
                    </a:lnR>
                  </a:tcPr>
                </a:tc>
                <a:tc>
                  <a:txBody>
                    <a:bodyPr/>
                    <a:lstStyle/>
                    <a:p>
                      <a:endParaRPr lang="en-US" sz="320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tcPr>
                </a:tc>
              </a:tr>
              <a:tr h="370840">
                <a:tc>
                  <a:txBody>
                    <a:bodyPr/>
                    <a:lstStyle/>
                    <a:p>
                      <a:pPr algn="r"/>
                      <a:r>
                        <a:rPr lang="en-US" sz="3200" dirty="0" smtClean="0">
                          <a:latin typeface="Times New Roman" pitchFamily="18" charset="0"/>
                          <a:cs typeface="Times New Roman" pitchFamily="18" charset="0"/>
                        </a:rPr>
                        <a:t>24</a:t>
                      </a:r>
                      <a:endParaRPr lang="en-US" sz="3200" dirty="0">
                        <a:latin typeface="Times New Roman" pitchFamily="18" charset="0"/>
                        <a:cs typeface="Times New Roman" pitchFamily="18" charset="0"/>
                      </a:endParaRPr>
                    </a:p>
                  </a:txBody>
                  <a:tcPr>
                    <a:lnR w="12700" cap="flat" cmpd="sng" algn="ctr">
                      <a:solidFill>
                        <a:schemeClr val="tx1"/>
                      </a:solidFill>
                      <a:prstDash val="solid"/>
                      <a:round/>
                      <a:headEnd type="none" w="med" len="med"/>
                      <a:tailEnd type="none" w="med" len="med"/>
                    </a:lnR>
                  </a:tcPr>
                </a:tc>
                <a:tc>
                  <a:txBody>
                    <a:bodyPr/>
                    <a:lstStyle/>
                    <a:p>
                      <a:endParaRPr lang="en-US" sz="320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tcPr>
                </a:tc>
                <a:tc>
                  <a:txBody>
                    <a:bodyPr/>
                    <a:lstStyle/>
                    <a:p>
                      <a:pPr algn="r"/>
                      <a:r>
                        <a:rPr lang="en-US" sz="3200" dirty="0" smtClean="0">
                          <a:latin typeface="Times New Roman" pitchFamily="18" charset="0"/>
                          <a:cs typeface="Times New Roman" pitchFamily="18" charset="0"/>
                        </a:rPr>
                        <a:t>4/10</a:t>
                      </a:r>
                      <a:endParaRPr lang="en-US" sz="3200" dirty="0">
                        <a:latin typeface="Times New Roman" pitchFamily="18" charset="0"/>
                        <a:cs typeface="Times New Roman" pitchFamily="18" charset="0"/>
                      </a:endParaRPr>
                    </a:p>
                  </a:txBody>
                  <a:tcPr>
                    <a:lnR w="12700" cap="flat" cmpd="sng" algn="ctr">
                      <a:solidFill>
                        <a:schemeClr val="tx1"/>
                      </a:solidFill>
                      <a:prstDash val="solid"/>
                      <a:round/>
                      <a:headEnd type="none" w="med" len="med"/>
                      <a:tailEnd type="none" w="med" len="med"/>
                    </a:lnR>
                  </a:tcPr>
                </a:tc>
                <a:tc>
                  <a:txBody>
                    <a:bodyPr/>
                    <a:lstStyle/>
                    <a:p>
                      <a:endParaRPr lang="en-US" sz="320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tcPr>
                </a:tc>
              </a:tr>
              <a:tr h="370840">
                <a:tc>
                  <a:txBody>
                    <a:bodyPr/>
                    <a:lstStyle/>
                    <a:p>
                      <a:pPr algn="r"/>
                      <a:r>
                        <a:rPr lang="en-US" sz="3200" dirty="0" smtClean="0">
                          <a:latin typeface="Times New Roman" pitchFamily="18" charset="0"/>
                          <a:cs typeface="Times New Roman" pitchFamily="18" charset="0"/>
                        </a:rPr>
                        <a:t>26</a:t>
                      </a:r>
                      <a:endParaRPr lang="en-US" sz="3200" dirty="0">
                        <a:latin typeface="Times New Roman" pitchFamily="18" charset="0"/>
                        <a:cs typeface="Times New Roman" pitchFamily="18" charset="0"/>
                      </a:endParaRPr>
                    </a:p>
                  </a:txBody>
                  <a:tcPr>
                    <a:lnR w="12700" cap="flat" cmpd="sng" algn="ctr">
                      <a:solidFill>
                        <a:schemeClr val="tx1"/>
                      </a:solidFill>
                      <a:prstDash val="solid"/>
                      <a:round/>
                      <a:headEnd type="none" w="med" len="med"/>
                      <a:tailEnd type="none" w="med" len="med"/>
                    </a:lnR>
                  </a:tcPr>
                </a:tc>
                <a:tc>
                  <a:txBody>
                    <a:bodyPr/>
                    <a:lstStyle/>
                    <a:p>
                      <a:endParaRPr lang="en-US" sz="320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tcPr>
                </a:tc>
                <a:tc>
                  <a:txBody>
                    <a:bodyPr/>
                    <a:lstStyle/>
                    <a:p>
                      <a:pPr algn="r"/>
                      <a:r>
                        <a:rPr lang="en-US" sz="3200" dirty="0" smtClean="0">
                          <a:latin typeface="Times New Roman" pitchFamily="18" charset="0"/>
                          <a:cs typeface="Times New Roman" pitchFamily="18" charset="0"/>
                        </a:rPr>
                        <a:t>3/10</a:t>
                      </a:r>
                      <a:endParaRPr lang="en-US" sz="3200" dirty="0">
                        <a:latin typeface="Times New Roman" pitchFamily="18" charset="0"/>
                        <a:cs typeface="Times New Roman" pitchFamily="18" charset="0"/>
                      </a:endParaRPr>
                    </a:p>
                  </a:txBody>
                  <a:tcPr>
                    <a:lnR w="12700" cap="flat" cmpd="sng" algn="ctr">
                      <a:solidFill>
                        <a:schemeClr val="tx1"/>
                      </a:solidFill>
                      <a:prstDash val="solid"/>
                      <a:round/>
                      <a:headEnd type="none" w="med" len="med"/>
                      <a:tailEnd type="none" w="med" len="med"/>
                    </a:lnR>
                  </a:tcPr>
                </a:tc>
                <a:tc>
                  <a:txBody>
                    <a:bodyPr/>
                    <a:lstStyle/>
                    <a:p>
                      <a:endParaRPr lang="en-US" sz="320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tcPr>
                </a:tc>
              </a:tr>
              <a:tr h="370840">
                <a:tc>
                  <a:txBody>
                    <a:bodyPr/>
                    <a:lstStyle/>
                    <a:p>
                      <a:pPr algn="r"/>
                      <a:r>
                        <a:rPr lang="en-US" sz="3200" dirty="0" smtClean="0">
                          <a:latin typeface="Times New Roman" pitchFamily="18" charset="0"/>
                          <a:cs typeface="Times New Roman" pitchFamily="18" charset="0"/>
                        </a:rPr>
                        <a:t>28</a:t>
                      </a:r>
                      <a:endParaRPr lang="en-US" sz="3200" dirty="0">
                        <a:latin typeface="Times New Roman" pitchFamily="18" charset="0"/>
                        <a:cs typeface="Times New Roman" pitchFamily="18" charset="0"/>
                      </a:endParaRPr>
                    </a:p>
                  </a:txBody>
                  <a:tcPr>
                    <a:lnR w="12700" cap="flat" cmpd="sng" algn="ctr">
                      <a:solidFill>
                        <a:schemeClr val="tx1"/>
                      </a:solidFill>
                      <a:prstDash val="solid"/>
                      <a:round/>
                      <a:headEnd type="none" w="med" len="med"/>
                      <a:tailEnd type="none" w="med" len="med"/>
                    </a:lnR>
                  </a:tcPr>
                </a:tc>
                <a:tc>
                  <a:txBody>
                    <a:bodyPr/>
                    <a:lstStyle/>
                    <a:p>
                      <a:endParaRPr lang="en-US" sz="320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tcPr>
                </a:tc>
                <a:tc>
                  <a:txBody>
                    <a:bodyPr/>
                    <a:lstStyle/>
                    <a:p>
                      <a:pPr algn="r"/>
                      <a:r>
                        <a:rPr lang="en-US" sz="3200" dirty="0" smtClean="0">
                          <a:latin typeface="Times New Roman" pitchFamily="18" charset="0"/>
                          <a:cs typeface="Times New Roman" pitchFamily="18" charset="0"/>
                        </a:rPr>
                        <a:t>2/10</a:t>
                      </a:r>
                      <a:endParaRPr lang="en-US" sz="3200" dirty="0">
                        <a:latin typeface="Times New Roman" pitchFamily="18" charset="0"/>
                        <a:cs typeface="Times New Roman" pitchFamily="18" charset="0"/>
                      </a:endParaRPr>
                    </a:p>
                  </a:txBody>
                  <a:tcPr>
                    <a:lnR w="12700" cap="flat" cmpd="sng" algn="ctr">
                      <a:solidFill>
                        <a:schemeClr val="tx1"/>
                      </a:solidFill>
                      <a:prstDash val="solid"/>
                      <a:round/>
                      <a:headEnd type="none" w="med" len="med"/>
                      <a:tailEnd type="none" w="med" len="med"/>
                    </a:lnR>
                  </a:tcPr>
                </a:tc>
                <a:tc>
                  <a:txBody>
                    <a:bodyPr/>
                    <a:lstStyle/>
                    <a:p>
                      <a:endParaRPr lang="en-US" sz="320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tcP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repeatCount="indefinite"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00" fill="hold"/>
                                        <p:tgtEl>
                                          <p:spTgt spid="5"/>
                                        </p:tgtEl>
                                        <p:attrNameLst>
                                          <p:attrName>ppt_x</p:attrName>
                                        </p:attrNameLst>
                                      </p:cBhvr>
                                      <p:tavLst>
                                        <p:tav tm="0">
                                          <p:val>
                                            <p:strVal val="1+#ppt_w/2"/>
                                          </p:val>
                                        </p:tav>
                                        <p:tav tm="100000">
                                          <p:val>
                                            <p:strVal val="#ppt_x"/>
                                          </p:val>
                                        </p:tav>
                                      </p:tavLst>
                                    </p:anim>
                                    <p:anim calcmode="lin" valueType="num">
                                      <p:cBhvr additive="base">
                                        <p:cTn id="8" dur="30000" fill="hold"/>
                                        <p:tgtEl>
                                          <p:spTgt spid="5"/>
                                        </p:tgtEl>
                                        <p:attrNameLst>
                                          <p:attrName>ppt_y</p:attrName>
                                        </p:attrNameLst>
                                      </p:cBhvr>
                                      <p:tavLst>
                                        <p:tav tm="0">
                                          <p:val>
                                            <p:strVal val="#ppt_y"/>
                                          </p:val>
                                        </p:tav>
                                        <p:tav tm="100000">
                                          <p:val>
                                            <p:strVal val="#ppt_y"/>
                                          </p:val>
                                        </p:tav>
                                      </p:tavLst>
                                    </p:anim>
                                  </p:childTnLst>
                                </p:cTn>
                              </p:par>
                              <p:par>
                                <p:cTn id="9" presetID="20" presetClass="emph" presetSubtype="0" repeatCount="indefinite" fill="hold" grpId="0" nodeType="withEffect">
                                  <p:stCondLst>
                                    <p:cond delay="0"/>
                                  </p:stCondLst>
                                  <p:endCondLst>
                                    <p:cond evt="onNext" delay="0">
                                      <p:tgtEl>
                                        <p:sldTgt/>
                                      </p:tgtEl>
                                    </p:cond>
                                  </p:endCondLst>
                                  <p:iterate type="lt">
                                    <p:tmPct val="10000"/>
                                  </p:iterate>
                                  <p:childTnLst>
                                    <p:set>
                                      <p:cBhvr override="childStyle">
                                        <p:cTn id="10" dur="500" autoRev="1" fill="hold"/>
                                        <p:tgtEl>
                                          <p:spTgt spid="2"/>
                                        </p:tgtEl>
                                        <p:attrNameLst>
                                          <p:attrName>style.color</p:attrName>
                                        </p:attrNameLst>
                                      </p:cBhvr>
                                      <p:to>
                                        <p:clrVal>
                                          <a:schemeClr val="accent2"/>
                                        </p:clrVal>
                                      </p:to>
                                    </p:set>
                                    <p:set>
                                      <p:cBhvr>
                                        <p:cTn id="11" dur="500" autoRev="1" fill="hold"/>
                                        <p:tgtEl>
                                          <p:spTgt spid="2"/>
                                        </p:tgtEl>
                                        <p:attrNameLst>
                                          <p:attrName>fillcolor</p:attrName>
                                        </p:attrNameLst>
                                      </p:cBhvr>
                                      <p:to>
                                        <p:clrVal>
                                          <a:schemeClr val="accent2"/>
                                        </p:clrVal>
                                      </p:to>
                                    </p:set>
                                    <p:set>
                                      <p:cBhvr>
                                        <p:cTn id="12" dur="500" autoRev="1" fill="hold"/>
                                        <p:tgtEl>
                                          <p:spTgt spid="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457200"/>
            <a:ext cx="8229600" cy="762000"/>
          </a:xfrm>
        </p:spPr>
        <p:txBody>
          <a:bodyPr>
            <a:normAutofit fontScale="90000"/>
          </a:bodyPr>
          <a:lstStyle/>
          <a:p>
            <a:pPr algn="ctr"/>
            <a:r>
              <a:rPr lang="en-US" dirty="0" smtClean="0">
                <a:solidFill>
                  <a:srgbClr val="0000FF"/>
                </a:solidFill>
                <a:latin typeface="Times New Roman" pitchFamily="18" charset="0"/>
                <a:cs typeface="Times New Roman" pitchFamily="18" charset="0"/>
              </a:rPr>
              <a:t>Example 1(Continued)</a:t>
            </a:r>
            <a:endParaRPr lang="en-US" dirty="0">
              <a:solidFill>
                <a:srgbClr val="0000FF"/>
              </a:solidFill>
              <a:latin typeface="Times New Roman" pitchFamily="18" charset="0"/>
              <a:cs typeface="Times New Roman" pitchFamily="18" charset="0"/>
            </a:endParaRPr>
          </a:p>
        </p:txBody>
      </p:sp>
      <p:sp>
        <p:nvSpPr>
          <p:cNvPr id="4" name="Slide Number Placeholder 3"/>
          <p:cNvSpPr>
            <a:spLocks noGrp="1"/>
          </p:cNvSpPr>
          <p:nvPr>
            <p:ph type="sldNum" sz="quarter" idx="12"/>
          </p:nvPr>
        </p:nvSpPr>
        <p:spPr/>
        <p:txBody>
          <a:bodyPr/>
          <a:lstStyle/>
          <a:p>
            <a:fld id="{BD13CB69-C11B-4586-B2A4-1F995E803182}" type="slidenum">
              <a:rPr lang="en-US" sz="1600" smtClean="0">
                <a:latin typeface="Times New Roman" pitchFamily="18" charset="0"/>
                <a:cs typeface="Times New Roman" pitchFamily="18" charset="0"/>
              </a:rPr>
              <a:pPr/>
              <a:t>14</a:t>
            </a:fld>
            <a:endParaRPr lang="en-US" dirty="0">
              <a:latin typeface="Times New Roman" pitchFamily="18" charset="0"/>
              <a:cs typeface="Times New Roman" pitchFamily="18" charset="0"/>
            </a:endParaRPr>
          </a:p>
        </p:txBody>
      </p:sp>
      <p:sp>
        <p:nvSpPr>
          <p:cNvPr id="5" name="Slide Number Placeholder 3"/>
          <p:cNvSpPr txBox="1">
            <a:spLocks/>
          </p:cNvSpPr>
          <p:nvPr/>
        </p:nvSpPr>
        <p:spPr>
          <a:xfrm>
            <a:off x="-5867400" y="6294120"/>
            <a:ext cx="5867400" cy="533400"/>
          </a:xfrm>
          <a:prstGeom prst="rect">
            <a:avLst/>
          </a:prstGeom>
        </p:spPr>
        <p:txBody>
          <a:bodyPr vert="horz" lIns="0" tIns="0" rIns="0" bIns="0" anchor="b"/>
          <a:lstStyle/>
          <a:p>
            <a:pPr marL="0" marR="0" lvl="0" indent="0" defTabSz="914400" rtl="0" eaLnBrk="1" fontAlgn="auto" latinLnBrk="0" hangingPunct="1">
              <a:lnSpc>
                <a:spcPct val="100000"/>
              </a:lnSpc>
              <a:spcBef>
                <a:spcPts val="0"/>
              </a:spcBef>
              <a:spcAft>
                <a:spcPts val="0"/>
              </a:spcAft>
              <a:buClrTx/>
              <a:buSzTx/>
              <a:buFontTx/>
              <a:buNone/>
              <a:tabLst/>
              <a:defRPr/>
            </a:pPr>
            <a:r>
              <a:rPr lang="en-US" dirty="0" smtClean="0">
                <a:solidFill>
                  <a:srgbClr val="FFC000"/>
                </a:solidFill>
                <a:latin typeface="Times New Roman" pitchFamily="18" charset="0"/>
                <a:cs typeface="Times New Roman" pitchFamily="18" charset="0"/>
                <a:sym typeface="Webdings"/>
              </a:rPr>
              <a:t></a:t>
            </a:r>
            <a:r>
              <a:rPr lang="en-US" dirty="0" smtClean="0">
                <a:solidFill>
                  <a:srgbClr val="0000FF"/>
                </a:solidFill>
                <a:latin typeface="Times New Roman" pitchFamily="18" charset="0"/>
                <a:cs typeface="Times New Roman" pitchFamily="18" charset="0"/>
              </a:rPr>
              <a:t>Prepared and taught by </a:t>
            </a:r>
            <a:r>
              <a:rPr lang="en-US" b="1" dirty="0" err="1" smtClean="0">
                <a:solidFill>
                  <a:srgbClr val="FF0000"/>
                </a:solidFill>
                <a:latin typeface="Times New Roman" pitchFamily="18" charset="0"/>
                <a:cs typeface="Times New Roman" pitchFamily="18" charset="0"/>
              </a:rPr>
              <a:t>Mong</a:t>
            </a:r>
            <a:r>
              <a:rPr lang="en-US" b="1" dirty="0" smtClean="0">
                <a:solidFill>
                  <a:srgbClr val="FF0000"/>
                </a:solidFill>
                <a:latin typeface="Times New Roman" pitchFamily="18" charset="0"/>
                <a:cs typeface="Times New Roman" pitchFamily="18" charset="0"/>
              </a:rPr>
              <a:t> Mara</a:t>
            </a:r>
            <a:r>
              <a:rPr lang="en-US" b="1" dirty="0" smtClean="0">
                <a:solidFill>
                  <a:srgbClr val="0000FF"/>
                </a:solidFill>
                <a:latin typeface="Times New Roman" pitchFamily="18" charset="0"/>
                <a:cs typeface="Times New Roman" pitchFamily="18" charset="0"/>
              </a:rPr>
              <a:t>, contact: 012 488 812 </a:t>
            </a:r>
            <a:endParaRPr kumimoji="0" lang="en-US" b="0" i="0" u="none" strike="noStrike" kern="1200" cap="none" spc="0" normalizeH="0" baseline="0" noProof="0" dirty="0">
              <a:ln>
                <a:noFill/>
              </a:ln>
              <a:solidFill>
                <a:srgbClr val="0000FF"/>
              </a:solidFill>
              <a:effectLst/>
              <a:uLnTx/>
              <a:uFillTx/>
              <a:latin typeface="Times New Roman" pitchFamily="18" charset="0"/>
              <a:cs typeface="Times New Roman" pitchFamily="18" charset="0"/>
            </a:endParaRPr>
          </a:p>
        </p:txBody>
      </p:sp>
      <p:sp>
        <p:nvSpPr>
          <p:cNvPr id="6" name="TextBox 5"/>
          <p:cNvSpPr txBox="1"/>
          <p:nvPr/>
        </p:nvSpPr>
        <p:spPr>
          <a:xfrm>
            <a:off x="381000" y="1143000"/>
            <a:ext cx="8382000" cy="1077218"/>
          </a:xfrm>
          <a:prstGeom prst="rect">
            <a:avLst/>
          </a:prstGeom>
          <a:noFill/>
        </p:spPr>
        <p:txBody>
          <a:bodyPr wrap="square" rtlCol="0">
            <a:spAutoFit/>
          </a:bodyPr>
          <a:lstStyle/>
          <a:p>
            <a:r>
              <a:rPr lang="en-US" sz="3200" dirty="0" smtClean="0">
                <a:latin typeface="Times New Roman" pitchFamily="18" charset="0"/>
                <a:cs typeface="Times New Roman" pitchFamily="18" charset="0"/>
              </a:rPr>
              <a:t>Organize the sample means into a sampling distribution.</a:t>
            </a:r>
            <a:endParaRPr lang="en-US" sz="3200" dirty="0">
              <a:latin typeface="Times New Roman" pitchFamily="18" charset="0"/>
              <a:cs typeface="Times New Roman" pitchFamily="18" charset="0"/>
            </a:endParaRPr>
          </a:p>
        </p:txBody>
      </p:sp>
      <p:graphicFrame>
        <p:nvGraphicFramePr>
          <p:cNvPr id="7" name="Table 6"/>
          <p:cNvGraphicFramePr>
            <a:graphicFrameLocks noGrp="1"/>
          </p:cNvGraphicFramePr>
          <p:nvPr/>
        </p:nvGraphicFramePr>
        <p:xfrm>
          <a:off x="1371600" y="2286000"/>
          <a:ext cx="4876800" cy="2895600"/>
        </p:xfrm>
        <a:graphic>
          <a:graphicData uri="http://schemas.openxmlformats.org/drawingml/2006/table">
            <a:tbl>
              <a:tblPr firstRow="1" bandRow="1">
                <a:tableStyleId>{5940675A-B579-460E-94D1-54222C63F5DA}</a:tableStyleId>
              </a:tblPr>
              <a:tblGrid>
                <a:gridCol w="1478280"/>
                <a:gridCol w="960120"/>
                <a:gridCol w="1447800"/>
                <a:gridCol w="990600"/>
              </a:tblGrid>
              <a:tr h="370840">
                <a:tc gridSpan="2">
                  <a:txBody>
                    <a:bodyPr/>
                    <a:lstStyle/>
                    <a:p>
                      <a:r>
                        <a:rPr lang="en-US" sz="3200" dirty="0" smtClean="0">
                          <a:latin typeface="Times New Roman" pitchFamily="18" charset="0"/>
                          <a:cs typeface="Times New Roman" pitchFamily="18" charset="0"/>
                        </a:rPr>
                        <a:t>Sample Mean</a:t>
                      </a:r>
                      <a:endParaRPr lang="en-US" sz="3200" dirty="0">
                        <a:latin typeface="Times New Roman" pitchFamily="18" charset="0"/>
                        <a:cs typeface="Times New Roman" pitchFamily="18" charset="0"/>
                      </a:endParaRPr>
                    </a:p>
                  </a:txBody>
                  <a:tcPr/>
                </a:tc>
                <a:tc hMerge="1">
                  <a:txBody>
                    <a:bodyPr/>
                    <a:lstStyle/>
                    <a:p>
                      <a:endParaRPr lang="en-US"/>
                    </a:p>
                  </a:txBody>
                  <a:tcPr/>
                </a:tc>
                <a:tc gridSpan="2">
                  <a:txBody>
                    <a:bodyPr/>
                    <a:lstStyle/>
                    <a:p>
                      <a:r>
                        <a:rPr lang="en-US" sz="3200" dirty="0" smtClean="0">
                          <a:latin typeface="Times New Roman" pitchFamily="18" charset="0"/>
                          <a:cs typeface="Times New Roman" pitchFamily="18" charset="0"/>
                        </a:rPr>
                        <a:t>Probability</a:t>
                      </a:r>
                      <a:endParaRPr lang="en-US" sz="3200" dirty="0">
                        <a:latin typeface="Times New Roman" pitchFamily="18" charset="0"/>
                        <a:cs typeface="Times New Roman" pitchFamily="18" charset="0"/>
                      </a:endParaRPr>
                    </a:p>
                  </a:txBody>
                  <a:tcPr/>
                </a:tc>
                <a:tc hMerge="1">
                  <a:txBody>
                    <a:bodyPr/>
                    <a:lstStyle/>
                    <a:p>
                      <a:endParaRPr lang="en-US"/>
                    </a:p>
                  </a:txBody>
                  <a:tcPr/>
                </a:tc>
              </a:tr>
              <a:tr h="370840">
                <a:tc>
                  <a:txBody>
                    <a:bodyPr/>
                    <a:lstStyle/>
                    <a:p>
                      <a:pPr algn="r"/>
                      <a:r>
                        <a:rPr lang="en-US" sz="3200" dirty="0" smtClean="0">
                          <a:latin typeface="Times New Roman" pitchFamily="18" charset="0"/>
                          <a:cs typeface="Times New Roman" pitchFamily="18" charset="0"/>
                        </a:rPr>
                        <a:t>22</a:t>
                      </a:r>
                      <a:endParaRPr lang="en-US" sz="3200" dirty="0">
                        <a:latin typeface="Times New Roman" pitchFamily="18" charset="0"/>
                        <a:cs typeface="Times New Roman" pitchFamily="18" charset="0"/>
                      </a:endParaRPr>
                    </a:p>
                  </a:txBody>
                  <a:tcPr>
                    <a:lnR w="12700" cap="flat" cmpd="sng" algn="ctr">
                      <a:solidFill>
                        <a:schemeClr val="tx1"/>
                      </a:solidFill>
                      <a:prstDash val="solid"/>
                      <a:round/>
                      <a:headEnd type="none" w="med" len="med"/>
                      <a:tailEnd type="none" w="med" len="med"/>
                    </a:lnR>
                  </a:tcPr>
                </a:tc>
                <a:tc>
                  <a:txBody>
                    <a:bodyPr/>
                    <a:lstStyle/>
                    <a:p>
                      <a:endParaRPr lang="en-US" sz="320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tcPr>
                </a:tc>
                <a:tc>
                  <a:txBody>
                    <a:bodyPr/>
                    <a:lstStyle/>
                    <a:p>
                      <a:pPr algn="r"/>
                      <a:r>
                        <a:rPr lang="en-US" sz="3200" dirty="0" smtClean="0">
                          <a:latin typeface="Times New Roman" pitchFamily="18" charset="0"/>
                          <a:cs typeface="Times New Roman" pitchFamily="18" charset="0"/>
                        </a:rPr>
                        <a:t>1/10</a:t>
                      </a:r>
                      <a:endParaRPr lang="en-US" sz="3200" dirty="0">
                        <a:latin typeface="Times New Roman" pitchFamily="18" charset="0"/>
                        <a:cs typeface="Times New Roman" pitchFamily="18" charset="0"/>
                      </a:endParaRPr>
                    </a:p>
                  </a:txBody>
                  <a:tcPr>
                    <a:lnR w="12700" cap="flat" cmpd="sng" algn="ctr">
                      <a:solidFill>
                        <a:schemeClr val="tx1"/>
                      </a:solidFill>
                      <a:prstDash val="solid"/>
                      <a:round/>
                      <a:headEnd type="none" w="med" len="med"/>
                      <a:tailEnd type="none" w="med" len="med"/>
                    </a:lnR>
                  </a:tcPr>
                </a:tc>
                <a:tc>
                  <a:txBody>
                    <a:bodyPr/>
                    <a:lstStyle/>
                    <a:p>
                      <a:endParaRPr lang="en-US" sz="320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tcPr>
                </a:tc>
              </a:tr>
              <a:tr h="370840">
                <a:tc>
                  <a:txBody>
                    <a:bodyPr/>
                    <a:lstStyle/>
                    <a:p>
                      <a:pPr algn="r"/>
                      <a:r>
                        <a:rPr lang="en-US" sz="3200" dirty="0" smtClean="0">
                          <a:latin typeface="Times New Roman" pitchFamily="18" charset="0"/>
                          <a:cs typeface="Times New Roman" pitchFamily="18" charset="0"/>
                        </a:rPr>
                        <a:t>24</a:t>
                      </a:r>
                      <a:endParaRPr lang="en-US" sz="3200" dirty="0">
                        <a:latin typeface="Times New Roman" pitchFamily="18" charset="0"/>
                        <a:cs typeface="Times New Roman" pitchFamily="18" charset="0"/>
                      </a:endParaRPr>
                    </a:p>
                  </a:txBody>
                  <a:tcPr>
                    <a:lnR w="12700" cap="flat" cmpd="sng" algn="ctr">
                      <a:solidFill>
                        <a:schemeClr val="tx1"/>
                      </a:solidFill>
                      <a:prstDash val="solid"/>
                      <a:round/>
                      <a:headEnd type="none" w="med" len="med"/>
                      <a:tailEnd type="none" w="med" len="med"/>
                    </a:lnR>
                  </a:tcPr>
                </a:tc>
                <a:tc>
                  <a:txBody>
                    <a:bodyPr/>
                    <a:lstStyle/>
                    <a:p>
                      <a:endParaRPr lang="en-US" sz="320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tcPr>
                </a:tc>
                <a:tc>
                  <a:txBody>
                    <a:bodyPr/>
                    <a:lstStyle/>
                    <a:p>
                      <a:pPr algn="r"/>
                      <a:r>
                        <a:rPr lang="en-US" sz="3200" dirty="0" smtClean="0">
                          <a:latin typeface="Times New Roman" pitchFamily="18" charset="0"/>
                          <a:cs typeface="Times New Roman" pitchFamily="18" charset="0"/>
                        </a:rPr>
                        <a:t>4/10</a:t>
                      </a:r>
                      <a:endParaRPr lang="en-US" sz="3200" dirty="0">
                        <a:latin typeface="Times New Roman" pitchFamily="18" charset="0"/>
                        <a:cs typeface="Times New Roman" pitchFamily="18" charset="0"/>
                      </a:endParaRPr>
                    </a:p>
                  </a:txBody>
                  <a:tcPr>
                    <a:lnR w="12700" cap="flat" cmpd="sng" algn="ctr">
                      <a:solidFill>
                        <a:schemeClr val="tx1"/>
                      </a:solidFill>
                      <a:prstDash val="solid"/>
                      <a:round/>
                      <a:headEnd type="none" w="med" len="med"/>
                      <a:tailEnd type="none" w="med" len="med"/>
                    </a:lnR>
                  </a:tcPr>
                </a:tc>
                <a:tc>
                  <a:txBody>
                    <a:bodyPr/>
                    <a:lstStyle/>
                    <a:p>
                      <a:endParaRPr lang="en-US" sz="320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tcPr>
                </a:tc>
              </a:tr>
              <a:tr h="370840">
                <a:tc>
                  <a:txBody>
                    <a:bodyPr/>
                    <a:lstStyle/>
                    <a:p>
                      <a:pPr algn="r"/>
                      <a:r>
                        <a:rPr lang="en-US" sz="3200" dirty="0" smtClean="0">
                          <a:latin typeface="Times New Roman" pitchFamily="18" charset="0"/>
                          <a:cs typeface="Times New Roman" pitchFamily="18" charset="0"/>
                        </a:rPr>
                        <a:t>26</a:t>
                      </a:r>
                      <a:endParaRPr lang="en-US" sz="3200" dirty="0">
                        <a:latin typeface="Times New Roman" pitchFamily="18" charset="0"/>
                        <a:cs typeface="Times New Roman" pitchFamily="18" charset="0"/>
                      </a:endParaRPr>
                    </a:p>
                  </a:txBody>
                  <a:tcPr>
                    <a:lnR w="12700" cap="flat" cmpd="sng" algn="ctr">
                      <a:solidFill>
                        <a:schemeClr val="tx1"/>
                      </a:solidFill>
                      <a:prstDash val="solid"/>
                      <a:round/>
                      <a:headEnd type="none" w="med" len="med"/>
                      <a:tailEnd type="none" w="med" len="med"/>
                    </a:lnR>
                  </a:tcPr>
                </a:tc>
                <a:tc>
                  <a:txBody>
                    <a:bodyPr/>
                    <a:lstStyle/>
                    <a:p>
                      <a:endParaRPr lang="en-US" sz="320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tcPr>
                </a:tc>
                <a:tc>
                  <a:txBody>
                    <a:bodyPr/>
                    <a:lstStyle/>
                    <a:p>
                      <a:pPr algn="r"/>
                      <a:r>
                        <a:rPr lang="en-US" sz="3200" dirty="0" smtClean="0">
                          <a:latin typeface="Times New Roman" pitchFamily="18" charset="0"/>
                          <a:cs typeface="Times New Roman" pitchFamily="18" charset="0"/>
                        </a:rPr>
                        <a:t>3/10</a:t>
                      </a:r>
                      <a:endParaRPr lang="en-US" sz="3200" dirty="0">
                        <a:latin typeface="Times New Roman" pitchFamily="18" charset="0"/>
                        <a:cs typeface="Times New Roman" pitchFamily="18" charset="0"/>
                      </a:endParaRPr>
                    </a:p>
                  </a:txBody>
                  <a:tcPr>
                    <a:lnR w="12700" cap="flat" cmpd="sng" algn="ctr">
                      <a:solidFill>
                        <a:schemeClr val="tx1"/>
                      </a:solidFill>
                      <a:prstDash val="solid"/>
                      <a:round/>
                      <a:headEnd type="none" w="med" len="med"/>
                      <a:tailEnd type="none" w="med" len="med"/>
                    </a:lnR>
                  </a:tcPr>
                </a:tc>
                <a:tc>
                  <a:txBody>
                    <a:bodyPr/>
                    <a:lstStyle/>
                    <a:p>
                      <a:endParaRPr lang="en-US" sz="320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tcPr>
                </a:tc>
              </a:tr>
              <a:tr h="370840">
                <a:tc>
                  <a:txBody>
                    <a:bodyPr/>
                    <a:lstStyle/>
                    <a:p>
                      <a:pPr algn="r"/>
                      <a:r>
                        <a:rPr lang="en-US" sz="3200" dirty="0" smtClean="0">
                          <a:latin typeface="Times New Roman" pitchFamily="18" charset="0"/>
                          <a:cs typeface="Times New Roman" pitchFamily="18" charset="0"/>
                        </a:rPr>
                        <a:t>28</a:t>
                      </a:r>
                      <a:endParaRPr lang="en-US" sz="3200" dirty="0">
                        <a:latin typeface="Times New Roman" pitchFamily="18" charset="0"/>
                        <a:cs typeface="Times New Roman" pitchFamily="18" charset="0"/>
                      </a:endParaRPr>
                    </a:p>
                  </a:txBody>
                  <a:tcPr>
                    <a:lnR w="12700" cap="flat" cmpd="sng" algn="ctr">
                      <a:solidFill>
                        <a:schemeClr val="tx1"/>
                      </a:solidFill>
                      <a:prstDash val="solid"/>
                      <a:round/>
                      <a:headEnd type="none" w="med" len="med"/>
                      <a:tailEnd type="none" w="med" len="med"/>
                    </a:lnR>
                  </a:tcPr>
                </a:tc>
                <a:tc>
                  <a:txBody>
                    <a:bodyPr/>
                    <a:lstStyle/>
                    <a:p>
                      <a:endParaRPr lang="en-US" sz="320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tcPr>
                </a:tc>
                <a:tc>
                  <a:txBody>
                    <a:bodyPr/>
                    <a:lstStyle/>
                    <a:p>
                      <a:pPr algn="r"/>
                      <a:r>
                        <a:rPr lang="en-US" sz="3200" dirty="0" smtClean="0">
                          <a:latin typeface="Times New Roman" pitchFamily="18" charset="0"/>
                          <a:cs typeface="Times New Roman" pitchFamily="18" charset="0"/>
                        </a:rPr>
                        <a:t>2/10</a:t>
                      </a:r>
                      <a:endParaRPr lang="en-US" sz="3200" dirty="0">
                        <a:latin typeface="Times New Roman" pitchFamily="18" charset="0"/>
                        <a:cs typeface="Times New Roman" pitchFamily="18" charset="0"/>
                      </a:endParaRPr>
                    </a:p>
                  </a:txBody>
                  <a:tcPr>
                    <a:lnR w="12700" cap="flat" cmpd="sng" algn="ctr">
                      <a:solidFill>
                        <a:schemeClr val="tx1"/>
                      </a:solidFill>
                      <a:prstDash val="solid"/>
                      <a:round/>
                      <a:headEnd type="none" w="med" len="med"/>
                      <a:tailEnd type="none" w="med" len="med"/>
                    </a:lnR>
                  </a:tcPr>
                </a:tc>
                <a:tc>
                  <a:txBody>
                    <a:bodyPr/>
                    <a:lstStyle/>
                    <a:p>
                      <a:endParaRPr lang="en-US" sz="320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tcP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repeatCount="indefinite"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00" fill="hold"/>
                                        <p:tgtEl>
                                          <p:spTgt spid="5"/>
                                        </p:tgtEl>
                                        <p:attrNameLst>
                                          <p:attrName>ppt_x</p:attrName>
                                        </p:attrNameLst>
                                      </p:cBhvr>
                                      <p:tavLst>
                                        <p:tav tm="0">
                                          <p:val>
                                            <p:strVal val="1+#ppt_w/2"/>
                                          </p:val>
                                        </p:tav>
                                        <p:tav tm="100000">
                                          <p:val>
                                            <p:strVal val="#ppt_x"/>
                                          </p:val>
                                        </p:tav>
                                      </p:tavLst>
                                    </p:anim>
                                    <p:anim calcmode="lin" valueType="num">
                                      <p:cBhvr additive="base">
                                        <p:cTn id="8" dur="30000" fill="hold"/>
                                        <p:tgtEl>
                                          <p:spTgt spid="5"/>
                                        </p:tgtEl>
                                        <p:attrNameLst>
                                          <p:attrName>ppt_y</p:attrName>
                                        </p:attrNameLst>
                                      </p:cBhvr>
                                      <p:tavLst>
                                        <p:tav tm="0">
                                          <p:val>
                                            <p:strVal val="#ppt_y"/>
                                          </p:val>
                                        </p:tav>
                                        <p:tav tm="100000">
                                          <p:val>
                                            <p:strVal val="#ppt_y"/>
                                          </p:val>
                                        </p:tav>
                                      </p:tavLst>
                                    </p:anim>
                                  </p:childTnLst>
                                </p:cTn>
                              </p:par>
                              <p:par>
                                <p:cTn id="9" presetID="20" presetClass="emph" presetSubtype="0" repeatCount="indefinite" fill="hold" grpId="0" nodeType="withEffect">
                                  <p:stCondLst>
                                    <p:cond delay="0"/>
                                  </p:stCondLst>
                                  <p:endCondLst>
                                    <p:cond evt="onNext" delay="0">
                                      <p:tgtEl>
                                        <p:sldTgt/>
                                      </p:tgtEl>
                                    </p:cond>
                                  </p:endCondLst>
                                  <p:iterate type="lt">
                                    <p:tmPct val="10000"/>
                                  </p:iterate>
                                  <p:childTnLst>
                                    <p:set>
                                      <p:cBhvr override="childStyle">
                                        <p:cTn id="10" dur="500" autoRev="1" fill="hold"/>
                                        <p:tgtEl>
                                          <p:spTgt spid="2"/>
                                        </p:tgtEl>
                                        <p:attrNameLst>
                                          <p:attrName>style.color</p:attrName>
                                        </p:attrNameLst>
                                      </p:cBhvr>
                                      <p:to>
                                        <p:clrVal>
                                          <a:schemeClr val="accent2"/>
                                        </p:clrVal>
                                      </p:to>
                                    </p:set>
                                    <p:set>
                                      <p:cBhvr>
                                        <p:cTn id="11" dur="500" autoRev="1" fill="hold"/>
                                        <p:tgtEl>
                                          <p:spTgt spid="2"/>
                                        </p:tgtEl>
                                        <p:attrNameLst>
                                          <p:attrName>fillcolor</p:attrName>
                                        </p:attrNameLst>
                                      </p:cBhvr>
                                      <p:to>
                                        <p:clrVal>
                                          <a:schemeClr val="accent2"/>
                                        </p:clrVal>
                                      </p:to>
                                    </p:set>
                                    <p:set>
                                      <p:cBhvr>
                                        <p:cTn id="12" dur="500" autoRev="1" fill="hold"/>
                                        <p:tgtEl>
                                          <p:spTgt spid="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457200"/>
            <a:ext cx="8229600" cy="762000"/>
          </a:xfrm>
        </p:spPr>
        <p:txBody>
          <a:bodyPr>
            <a:normAutofit fontScale="90000"/>
          </a:bodyPr>
          <a:lstStyle/>
          <a:p>
            <a:pPr algn="ctr"/>
            <a:r>
              <a:rPr lang="en-US" dirty="0" smtClean="0">
                <a:solidFill>
                  <a:srgbClr val="0000FF"/>
                </a:solidFill>
                <a:latin typeface="Times New Roman" pitchFamily="18" charset="0"/>
                <a:cs typeface="Times New Roman" pitchFamily="18" charset="0"/>
              </a:rPr>
              <a:t>Example 1(Continued)</a:t>
            </a:r>
            <a:endParaRPr lang="en-US" dirty="0">
              <a:solidFill>
                <a:srgbClr val="0000FF"/>
              </a:solidFill>
              <a:latin typeface="Times New Roman" pitchFamily="18" charset="0"/>
              <a:cs typeface="Times New Roman" pitchFamily="18" charset="0"/>
            </a:endParaRPr>
          </a:p>
        </p:txBody>
      </p:sp>
      <p:sp>
        <p:nvSpPr>
          <p:cNvPr id="4" name="Slide Number Placeholder 3"/>
          <p:cNvSpPr>
            <a:spLocks noGrp="1"/>
          </p:cNvSpPr>
          <p:nvPr>
            <p:ph type="sldNum" sz="quarter" idx="12"/>
          </p:nvPr>
        </p:nvSpPr>
        <p:spPr/>
        <p:txBody>
          <a:bodyPr/>
          <a:lstStyle/>
          <a:p>
            <a:fld id="{BD13CB69-C11B-4586-B2A4-1F995E803182}" type="slidenum">
              <a:rPr lang="en-US" sz="1600" smtClean="0">
                <a:latin typeface="Times New Roman" pitchFamily="18" charset="0"/>
                <a:cs typeface="Times New Roman" pitchFamily="18" charset="0"/>
              </a:rPr>
              <a:pPr/>
              <a:t>15</a:t>
            </a:fld>
            <a:endParaRPr lang="en-US" dirty="0">
              <a:latin typeface="Times New Roman" pitchFamily="18" charset="0"/>
              <a:cs typeface="Times New Roman" pitchFamily="18" charset="0"/>
            </a:endParaRPr>
          </a:p>
        </p:txBody>
      </p:sp>
      <p:sp>
        <p:nvSpPr>
          <p:cNvPr id="5" name="Slide Number Placeholder 3"/>
          <p:cNvSpPr txBox="1">
            <a:spLocks/>
          </p:cNvSpPr>
          <p:nvPr/>
        </p:nvSpPr>
        <p:spPr>
          <a:xfrm>
            <a:off x="-5867400" y="6294120"/>
            <a:ext cx="5867400" cy="533400"/>
          </a:xfrm>
          <a:prstGeom prst="rect">
            <a:avLst/>
          </a:prstGeom>
        </p:spPr>
        <p:txBody>
          <a:bodyPr vert="horz" lIns="0" tIns="0" rIns="0" bIns="0" anchor="b"/>
          <a:lstStyle/>
          <a:p>
            <a:pPr marL="0" marR="0" lvl="0" indent="0" defTabSz="914400" rtl="0" eaLnBrk="1" fontAlgn="auto" latinLnBrk="0" hangingPunct="1">
              <a:lnSpc>
                <a:spcPct val="100000"/>
              </a:lnSpc>
              <a:spcBef>
                <a:spcPts val="0"/>
              </a:spcBef>
              <a:spcAft>
                <a:spcPts val="0"/>
              </a:spcAft>
              <a:buClrTx/>
              <a:buSzTx/>
              <a:buFontTx/>
              <a:buNone/>
              <a:tabLst/>
              <a:defRPr/>
            </a:pPr>
            <a:r>
              <a:rPr lang="en-US" dirty="0" smtClean="0">
                <a:solidFill>
                  <a:srgbClr val="FFC000"/>
                </a:solidFill>
                <a:latin typeface="Times New Roman" pitchFamily="18" charset="0"/>
                <a:cs typeface="Times New Roman" pitchFamily="18" charset="0"/>
                <a:sym typeface="Webdings"/>
              </a:rPr>
              <a:t></a:t>
            </a:r>
            <a:r>
              <a:rPr lang="en-US" dirty="0" smtClean="0">
                <a:solidFill>
                  <a:srgbClr val="0000FF"/>
                </a:solidFill>
                <a:latin typeface="Times New Roman" pitchFamily="18" charset="0"/>
                <a:cs typeface="Times New Roman" pitchFamily="18" charset="0"/>
              </a:rPr>
              <a:t>Prepared and taught by </a:t>
            </a:r>
            <a:r>
              <a:rPr lang="en-US" b="1" dirty="0" err="1" smtClean="0">
                <a:solidFill>
                  <a:srgbClr val="FF0000"/>
                </a:solidFill>
                <a:latin typeface="Times New Roman" pitchFamily="18" charset="0"/>
                <a:cs typeface="Times New Roman" pitchFamily="18" charset="0"/>
              </a:rPr>
              <a:t>Mong</a:t>
            </a:r>
            <a:r>
              <a:rPr lang="en-US" b="1" dirty="0" smtClean="0">
                <a:solidFill>
                  <a:srgbClr val="FF0000"/>
                </a:solidFill>
                <a:latin typeface="Times New Roman" pitchFamily="18" charset="0"/>
                <a:cs typeface="Times New Roman" pitchFamily="18" charset="0"/>
              </a:rPr>
              <a:t> Mara</a:t>
            </a:r>
            <a:r>
              <a:rPr lang="en-US" b="1" dirty="0" smtClean="0">
                <a:solidFill>
                  <a:srgbClr val="0000FF"/>
                </a:solidFill>
                <a:latin typeface="Times New Roman" pitchFamily="18" charset="0"/>
                <a:cs typeface="Times New Roman" pitchFamily="18" charset="0"/>
              </a:rPr>
              <a:t>, contact: 012 488 812 </a:t>
            </a:r>
            <a:endParaRPr kumimoji="0" lang="en-US" b="0" i="0" u="none" strike="noStrike" kern="1200" cap="none" spc="0" normalizeH="0" baseline="0" noProof="0" dirty="0">
              <a:ln>
                <a:noFill/>
              </a:ln>
              <a:solidFill>
                <a:srgbClr val="0000FF"/>
              </a:solidFill>
              <a:effectLst/>
              <a:uLnTx/>
              <a:uFillTx/>
              <a:latin typeface="Times New Roman" pitchFamily="18" charset="0"/>
              <a:cs typeface="Times New Roman" pitchFamily="18" charset="0"/>
            </a:endParaRPr>
          </a:p>
        </p:txBody>
      </p:sp>
      <p:sp>
        <p:nvSpPr>
          <p:cNvPr id="6" name="TextBox 5"/>
          <p:cNvSpPr txBox="1"/>
          <p:nvPr/>
        </p:nvSpPr>
        <p:spPr>
          <a:xfrm>
            <a:off x="381000" y="1143000"/>
            <a:ext cx="8534400" cy="3539430"/>
          </a:xfrm>
          <a:prstGeom prst="rect">
            <a:avLst/>
          </a:prstGeom>
          <a:noFill/>
        </p:spPr>
        <p:txBody>
          <a:bodyPr wrap="square" rtlCol="0">
            <a:spAutoFit/>
          </a:bodyPr>
          <a:lstStyle/>
          <a:p>
            <a:r>
              <a:rPr lang="en-US" sz="3200" dirty="0" smtClean="0">
                <a:latin typeface="Times New Roman" pitchFamily="18" charset="0"/>
                <a:cs typeface="Times New Roman" pitchFamily="18" charset="0"/>
              </a:rPr>
              <a:t>Compute the mean of the sample means and compare it with the population mean:</a:t>
            </a:r>
          </a:p>
          <a:p>
            <a:pPr marL="579438" indent="-290513">
              <a:buFont typeface="Courier New" pitchFamily="49" charset="0"/>
              <a:buChar char="o"/>
            </a:pPr>
            <a:r>
              <a:rPr lang="el-GR" sz="3200" dirty="0" smtClean="0">
                <a:latin typeface="Times New Roman"/>
                <a:cs typeface="Times New Roman"/>
              </a:rPr>
              <a:t>μ</a:t>
            </a:r>
            <a:r>
              <a:rPr lang="en-US" sz="3200" baseline="-25000" dirty="0" smtClean="0">
                <a:latin typeface="Times New Roman"/>
                <a:cs typeface="Times New Roman"/>
              </a:rPr>
              <a:t>X</a:t>
            </a:r>
            <a:r>
              <a:rPr lang="en-US" sz="3200" dirty="0" smtClean="0">
                <a:latin typeface="Times New Roman"/>
                <a:cs typeface="Times New Roman"/>
              </a:rPr>
              <a:t>=[(22)(1)+(24)(4)+(26)(3)+(28)(2)]/10=25.2</a:t>
            </a:r>
          </a:p>
          <a:p>
            <a:pPr marL="579438" indent="-290513">
              <a:buFont typeface="Courier New" pitchFamily="49" charset="0"/>
              <a:buChar char="o"/>
            </a:pPr>
            <a:r>
              <a:rPr lang="en-US" sz="3200" dirty="0" smtClean="0">
                <a:latin typeface="Times New Roman"/>
                <a:cs typeface="Times New Roman"/>
              </a:rPr>
              <a:t>μ=(22+26+30+26+22)/5=25.2</a:t>
            </a:r>
          </a:p>
          <a:p>
            <a:pPr marL="579438" indent="-290513">
              <a:buFont typeface="Courier New" pitchFamily="49" charset="0"/>
              <a:buChar char="o"/>
            </a:pPr>
            <a:endParaRPr lang="en-US" sz="3200" dirty="0" smtClean="0">
              <a:latin typeface="Times New Roman" pitchFamily="18" charset="0"/>
              <a:cs typeface="Times New Roman" pitchFamily="18" charset="0"/>
            </a:endParaRPr>
          </a:p>
          <a:p>
            <a:r>
              <a:rPr lang="en-US" sz="3200" dirty="0" smtClean="0">
                <a:solidFill>
                  <a:srgbClr val="0000FF"/>
                </a:solidFill>
                <a:latin typeface="Times New Roman" pitchFamily="18" charset="0"/>
                <a:cs typeface="Times New Roman" pitchFamily="18" charset="0"/>
              </a:rPr>
              <a:t>The mean of sample means is equal to the population mean.</a:t>
            </a:r>
            <a:endParaRPr lang="en-US" sz="3200" dirty="0" smtClean="0">
              <a:solidFill>
                <a:srgbClr val="0000FF"/>
              </a:solidFill>
              <a:latin typeface="Times New Roman"/>
              <a:cs typeface="Times New Roman"/>
            </a:endParaRPr>
          </a:p>
        </p:txBody>
      </p:sp>
      <p:cxnSp>
        <p:nvCxnSpPr>
          <p:cNvPr id="9" name="Straight Connector 8"/>
          <p:cNvCxnSpPr/>
          <p:nvPr/>
        </p:nvCxnSpPr>
        <p:spPr>
          <a:xfrm>
            <a:off x="1295400" y="2438400"/>
            <a:ext cx="152400" cy="0"/>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repeatCount="indefinite"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00" fill="hold"/>
                                        <p:tgtEl>
                                          <p:spTgt spid="5"/>
                                        </p:tgtEl>
                                        <p:attrNameLst>
                                          <p:attrName>ppt_x</p:attrName>
                                        </p:attrNameLst>
                                      </p:cBhvr>
                                      <p:tavLst>
                                        <p:tav tm="0">
                                          <p:val>
                                            <p:strVal val="1+#ppt_w/2"/>
                                          </p:val>
                                        </p:tav>
                                        <p:tav tm="100000">
                                          <p:val>
                                            <p:strVal val="#ppt_x"/>
                                          </p:val>
                                        </p:tav>
                                      </p:tavLst>
                                    </p:anim>
                                    <p:anim calcmode="lin" valueType="num">
                                      <p:cBhvr additive="base">
                                        <p:cTn id="8" dur="30000" fill="hold"/>
                                        <p:tgtEl>
                                          <p:spTgt spid="5"/>
                                        </p:tgtEl>
                                        <p:attrNameLst>
                                          <p:attrName>ppt_y</p:attrName>
                                        </p:attrNameLst>
                                      </p:cBhvr>
                                      <p:tavLst>
                                        <p:tav tm="0">
                                          <p:val>
                                            <p:strVal val="#ppt_y"/>
                                          </p:val>
                                        </p:tav>
                                        <p:tav tm="100000">
                                          <p:val>
                                            <p:strVal val="#ppt_y"/>
                                          </p:val>
                                        </p:tav>
                                      </p:tavLst>
                                    </p:anim>
                                  </p:childTnLst>
                                </p:cTn>
                              </p:par>
                              <p:par>
                                <p:cTn id="9" presetID="20" presetClass="emph" presetSubtype="0" repeatCount="indefinite" fill="hold" grpId="0" nodeType="withEffect">
                                  <p:stCondLst>
                                    <p:cond delay="0"/>
                                  </p:stCondLst>
                                  <p:endCondLst>
                                    <p:cond evt="onNext" delay="0">
                                      <p:tgtEl>
                                        <p:sldTgt/>
                                      </p:tgtEl>
                                    </p:cond>
                                  </p:endCondLst>
                                  <p:iterate type="lt">
                                    <p:tmPct val="10000"/>
                                  </p:iterate>
                                  <p:childTnLst>
                                    <p:set>
                                      <p:cBhvr override="childStyle">
                                        <p:cTn id="10" dur="500" autoRev="1" fill="hold"/>
                                        <p:tgtEl>
                                          <p:spTgt spid="2"/>
                                        </p:tgtEl>
                                        <p:attrNameLst>
                                          <p:attrName>style.color</p:attrName>
                                        </p:attrNameLst>
                                      </p:cBhvr>
                                      <p:to>
                                        <p:clrVal>
                                          <a:schemeClr val="accent2"/>
                                        </p:clrVal>
                                      </p:to>
                                    </p:set>
                                    <p:set>
                                      <p:cBhvr>
                                        <p:cTn id="11" dur="500" autoRev="1" fill="hold"/>
                                        <p:tgtEl>
                                          <p:spTgt spid="2"/>
                                        </p:tgtEl>
                                        <p:attrNameLst>
                                          <p:attrName>fillcolor</p:attrName>
                                        </p:attrNameLst>
                                      </p:cBhvr>
                                      <p:to>
                                        <p:clrVal>
                                          <a:schemeClr val="accent2"/>
                                        </p:clrVal>
                                      </p:to>
                                    </p:set>
                                    <p:set>
                                      <p:cBhvr>
                                        <p:cTn id="12" dur="500" autoRev="1" fill="hold"/>
                                        <p:tgtEl>
                                          <p:spTgt spid="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457200"/>
            <a:ext cx="8229600" cy="762000"/>
          </a:xfrm>
        </p:spPr>
        <p:txBody>
          <a:bodyPr>
            <a:normAutofit fontScale="90000"/>
          </a:bodyPr>
          <a:lstStyle/>
          <a:p>
            <a:pPr algn="ctr"/>
            <a:r>
              <a:rPr lang="en-US" dirty="0" smtClean="0">
                <a:solidFill>
                  <a:srgbClr val="0000FF"/>
                </a:solidFill>
                <a:latin typeface="Times New Roman" pitchFamily="18" charset="0"/>
                <a:cs typeface="Times New Roman" pitchFamily="18" charset="0"/>
              </a:rPr>
              <a:t>Central Limit Theorem</a:t>
            </a:r>
            <a:endParaRPr lang="en-US" dirty="0">
              <a:solidFill>
                <a:srgbClr val="0000FF"/>
              </a:solidFill>
              <a:latin typeface="Times New Roman" pitchFamily="18" charset="0"/>
              <a:cs typeface="Times New Roman" pitchFamily="18" charset="0"/>
            </a:endParaRPr>
          </a:p>
        </p:txBody>
      </p:sp>
      <p:sp>
        <p:nvSpPr>
          <p:cNvPr id="4" name="Slide Number Placeholder 3"/>
          <p:cNvSpPr>
            <a:spLocks noGrp="1"/>
          </p:cNvSpPr>
          <p:nvPr>
            <p:ph type="sldNum" sz="quarter" idx="12"/>
          </p:nvPr>
        </p:nvSpPr>
        <p:spPr/>
        <p:txBody>
          <a:bodyPr/>
          <a:lstStyle/>
          <a:p>
            <a:fld id="{BD13CB69-C11B-4586-B2A4-1F995E803182}" type="slidenum">
              <a:rPr lang="en-US" sz="1600" smtClean="0">
                <a:latin typeface="Times New Roman" pitchFamily="18" charset="0"/>
                <a:cs typeface="Times New Roman" pitchFamily="18" charset="0"/>
              </a:rPr>
              <a:pPr/>
              <a:t>16</a:t>
            </a:fld>
            <a:endParaRPr lang="en-US" dirty="0">
              <a:latin typeface="Times New Roman" pitchFamily="18" charset="0"/>
              <a:cs typeface="Times New Roman" pitchFamily="18" charset="0"/>
            </a:endParaRPr>
          </a:p>
        </p:txBody>
      </p:sp>
      <p:sp>
        <p:nvSpPr>
          <p:cNvPr id="5" name="Slide Number Placeholder 3"/>
          <p:cNvSpPr txBox="1">
            <a:spLocks/>
          </p:cNvSpPr>
          <p:nvPr/>
        </p:nvSpPr>
        <p:spPr>
          <a:xfrm>
            <a:off x="-5867400" y="6294120"/>
            <a:ext cx="5867400" cy="533400"/>
          </a:xfrm>
          <a:prstGeom prst="rect">
            <a:avLst/>
          </a:prstGeom>
        </p:spPr>
        <p:txBody>
          <a:bodyPr vert="horz" lIns="0" tIns="0" rIns="0" bIns="0" anchor="b"/>
          <a:lstStyle/>
          <a:p>
            <a:pPr marL="0" marR="0" lvl="0" indent="0" defTabSz="914400" rtl="0" eaLnBrk="1" fontAlgn="auto" latinLnBrk="0" hangingPunct="1">
              <a:lnSpc>
                <a:spcPct val="100000"/>
              </a:lnSpc>
              <a:spcBef>
                <a:spcPts val="0"/>
              </a:spcBef>
              <a:spcAft>
                <a:spcPts val="0"/>
              </a:spcAft>
              <a:buClrTx/>
              <a:buSzTx/>
              <a:buFontTx/>
              <a:buNone/>
              <a:tabLst/>
              <a:defRPr/>
            </a:pPr>
            <a:r>
              <a:rPr lang="en-US" dirty="0" smtClean="0">
                <a:solidFill>
                  <a:srgbClr val="FFC000"/>
                </a:solidFill>
                <a:latin typeface="Times New Roman" pitchFamily="18" charset="0"/>
                <a:cs typeface="Times New Roman" pitchFamily="18" charset="0"/>
                <a:sym typeface="Webdings"/>
              </a:rPr>
              <a:t></a:t>
            </a:r>
            <a:r>
              <a:rPr lang="en-US" dirty="0" smtClean="0">
                <a:solidFill>
                  <a:srgbClr val="0000FF"/>
                </a:solidFill>
                <a:latin typeface="Times New Roman" pitchFamily="18" charset="0"/>
                <a:cs typeface="Times New Roman" pitchFamily="18" charset="0"/>
              </a:rPr>
              <a:t>Prepared and taught by </a:t>
            </a:r>
            <a:r>
              <a:rPr lang="en-US" b="1" dirty="0" err="1" smtClean="0">
                <a:solidFill>
                  <a:srgbClr val="FF0000"/>
                </a:solidFill>
                <a:latin typeface="Times New Roman" pitchFamily="18" charset="0"/>
                <a:cs typeface="Times New Roman" pitchFamily="18" charset="0"/>
              </a:rPr>
              <a:t>Mong</a:t>
            </a:r>
            <a:r>
              <a:rPr lang="en-US" b="1" dirty="0" smtClean="0">
                <a:solidFill>
                  <a:srgbClr val="FF0000"/>
                </a:solidFill>
                <a:latin typeface="Times New Roman" pitchFamily="18" charset="0"/>
                <a:cs typeface="Times New Roman" pitchFamily="18" charset="0"/>
              </a:rPr>
              <a:t> Mara</a:t>
            </a:r>
            <a:r>
              <a:rPr lang="en-US" b="1" dirty="0" smtClean="0">
                <a:solidFill>
                  <a:srgbClr val="0000FF"/>
                </a:solidFill>
                <a:latin typeface="Times New Roman" pitchFamily="18" charset="0"/>
                <a:cs typeface="Times New Roman" pitchFamily="18" charset="0"/>
              </a:rPr>
              <a:t>, contact: 012 488 812 </a:t>
            </a:r>
            <a:endParaRPr kumimoji="0" lang="en-US" b="0" i="0" u="none" strike="noStrike" kern="1200" cap="none" spc="0" normalizeH="0" baseline="0" noProof="0" dirty="0">
              <a:ln>
                <a:noFill/>
              </a:ln>
              <a:solidFill>
                <a:srgbClr val="0000FF"/>
              </a:solidFill>
              <a:effectLst/>
              <a:uLnTx/>
              <a:uFillTx/>
              <a:latin typeface="Times New Roman" pitchFamily="18" charset="0"/>
              <a:cs typeface="Times New Roman" pitchFamily="18" charset="0"/>
            </a:endParaRPr>
          </a:p>
        </p:txBody>
      </p:sp>
      <p:sp>
        <p:nvSpPr>
          <p:cNvPr id="6" name="TextBox 5"/>
          <p:cNvSpPr txBox="1"/>
          <p:nvPr/>
        </p:nvSpPr>
        <p:spPr>
          <a:xfrm>
            <a:off x="304800" y="1447800"/>
            <a:ext cx="8839200" cy="4524315"/>
          </a:xfrm>
          <a:prstGeom prst="rect">
            <a:avLst/>
          </a:prstGeom>
          <a:noFill/>
        </p:spPr>
        <p:txBody>
          <a:bodyPr wrap="square" rtlCol="0">
            <a:spAutoFit/>
          </a:bodyPr>
          <a:lstStyle/>
          <a:p>
            <a:r>
              <a:rPr lang="en-US" sz="3600" dirty="0" smtClean="0">
                <a:latin typeface="Times New Roman" pitchFamily="18" charset="0"/>
                <a:cs typeface="Times New Roman" pitchFamily="18" charset="0"/>
              </a:rPr>
              <a:t>For a population with a mean </a:t>
            </a:r>
            <a:r>
              <a:rPr lang="el-GR" sz="3600" dirty="0" smtClean="0">
                <a:latin typeface="Times New Roman"/>
                <a:cs typeface="Times New Roman"/>
              </a:rPr>
              <a:t>μ</a:t>
            </a:r>
            <a:r>
              <a:rPr lang="en-US" sz="3600" dirty="0" smtClean="0">
                <a:latin typeface="Times New Roman"/>
                <a:cs typeface="Times New Roman"/>
              </a:rPr>
              <a:t> </a:t>
            </a:r>
            <a:r>
              <a:rPr lang="en-US" sz="3600" dirty="0" smtClean="0">
                <a:latin typeface="Times New Roman" pitchFamily="18" charset="0"/>
                <a:cs typeface="Times New Roman" pitchFamily="18" charset="0"/>
              </a:rPr>
              <a:t>and a variance </a:t>
            </a:r>
            <a:r>
              <a:rPr lang="el-GR" sz="3600" dirty="0" smtClean="0">
                <a:latin typeface="Times New Roman"/>
                <a:cs typeface="Times New Roman"/>
              </a:rPr>
              <a:t>σ²</a:t>
            </a:r>
            <a:r>
              <a:rPr lang="en-US" sz="3600" dirty="0" smtClean="0">
                <a:latin typeface="Times New Roman" pitchFamily="18" charset="0"/>
                <a:cs typeface="Times New Roman" pitchFamily="18" charset="0"/>
              </a:rPr>
              <a:t>, the sampling distribution of the means of all possible samples of size </a:t>
            </a:r>
            <a:r>
              <a:rPr lang="en-US" sz="3600" dirty="0" smtClean="0">
                <a:solidFill>
                  <a:srgbClr val="000000"/>
                </a:solidFill>
                <a:latin typeface="Times New Roman" pitchFamily="18" charset="0"/>
                <a:cs typeface="Times New Roman" pitchFamily="18" charset="0"/>
              </a:rPr>
              <a:t>n</a:t>
            </a:r>
            <a:r>
              <a:rPr lang="en-US" sz="3600" dirty="0" smtClean="0">
                <a:latin typeface="Times New Roman" pitchFamily="18" charset="0"/>
                <a:cs typeface="Times New Roman" pitchFamily="18" charset="0"/>
              </a:rPr>
              <a:t> generated from the population will be approximately </a:t>
            </a:r>
            <a:r>
              <a:rPr lang="en-US" sz="3600" dirty="0" smtClean="0">
                <a:solidFill>
                  <a:srgbClr val="0000FF"/>
                </a:solidFill>
                <a:latin typeface="Times New Roman" pitchFamily="18" charset="0"/>
                <a:cs typeface="Times New Roman" pitchFamily="18" charset="0"/>
              </a:rPr>
              <a:t>normally distributed, with the mean of the sampling distribution equal to </a:t>
            </a:r>
            <a:r>
              <a:rPr lang="el-GR" sz="3600" dirty="0" smtClean="0">
                <a:solidFill>
                  <a:srgbClr val="0000FF"/>
                </a:solidFill>
                <a:latin typeface="Times New Roman"/>
                <a:cs typeface="Times New Roman"/>
              </a:rPr>
              <a:t>μ</a:t>
            </a:r>
            <a:r>
              <a:rPr lang="en-US" sz="3600" dirty="0" smtClean="0">
                <a:solidFill>
                  <a:srgbClr val="0000FF"/>
                </a:solidFill>
                <a:latin typeface="Times New Roman" pitchFamily="18" charset="0"/>
                <a:cs typeface="Times New Roman" pitchFamily="18" charset="0"/>
              </a:rPr>
              <a:t> and the variance equal to </a:t>
            </a:r>
            <a:r>
              <a:rPr lang="el-GR" sz="3600" dirty="0" smtClean="0">
                <a:solidFill>
                  <a:srgbClr val="0000FF"/>
                </a:solidFill>
                <a:latin typeface="Times New Roman"/>
                <a:cs typeface="Times New Roman"/>
              </a:rPr>
              <a:t>σ² </a:t>
            </a:r>
            <a:r>
              <a:rPr lang="en-US" sz="3600" dirty="0" smtClean="0">
                <a:solidFill>
                  <a:srgbClr val="0000FF"/>
                </a:solidFill>
                <a:latin typeface="Times New Roman"/>
                <a:cs typeface="Times New Roman"/>
              </a:rPr>
              <a:t>/n</a:t>
            </a:r>
            <a:r>
              <a:rPr lang="en-US" sz="3600" dirty="0" smtClean="0">
                <a:solidFill>
                  <a:srgbClr val="0000FF"/>
                </a:solidFill>
                <a:latin typeface="Times New Roman" pitchFamily="18" charset="0"/>
                <a:cs typeface="Times New Roman" pitchFamily="18" charset="0"/>
              </a:rPr>
              <a:t>,  assuming that the sample size is sufficiently large.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repeatCount="indefinite"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00" fill="hold"/>
                                        <p:tgtEl>
                                          <p:spTgt spid="5"/>
                                        </p:tgtEl>
                                        <p:attrNameLst>
                                          <p:attrName>ppt_x</p:attrName>
                                        </p:attrNameLst>
                                      </p:cBhvr>
                                      <p:tavLst>
                                        <p:tav tm="0">
                                          <p:val>
                                            <p:strVal val="1+#ppt_w/2"/>
                                          </p:val>
                                        </p:tav>
                                        <p:tav tm="100000">
                                          <p:val>
                                            <p:strVal val="#ppt_x"/>
                                          </p:val>
                                        </p:tav>
                                      </p:tavLst>
                                    </p:anim>
                                    <p:anim calcmode="lin" valueType="num">
                                      <p:cBhvr additive="base">
                                        <p:cTn id="8" dur="30000" fill="hold"/>
                                        <p:tgtEl>
                                          <p:spTgt spid="5"/>
                                        </p:tgtEl>
                                        <p:attrNameLst>
                                          <p:attrName>ppt_y</p:attrName>
                                        </p:attrNameLst>
                                      </p:cBhvr>
                                      <p:tavLst>
                                        <p:tav tm="0">
                                          <p:val>
                                            <p:strVal val="#ppt_y"/>
                                          </p:val>
                                        </p:tav>
                                        <p:tav tm="100000">
                                          <p:val>
                                            <p:strVal val="#ppt_y"/>
                                          </p:val>
                                        </p:tav>
                                      </p:tavLst>
                                    </p:anim>
                                  </p:childTnLst>
                                </p:cTn>
                              </p:par>
                              <p:par>
                                <p:cTn id="9" presetID="20" presetClass="emph" presetSubtype="0" repeatCount="indefinite" fill="hold" grpId="0" nodeType="withEffect">
                                  <p:stCondLst>
                                    <p:cond delay="0"/>
                                  </p:stCondLst>
                                  <p:endCondLst>
                                    <p:cond evt="onNext" delay="0">
                                      <p:tgtEl>
                                        <p:sldTgt/>
                                      </p:tgtEl>
                                    </p:cond>
                                  </p:endCondLst>
                                  <p:iterate type="lt">
                                    <p:tmPct val="10000"/>
                                  </p:iterate>
                                  <p:childTnLst>
                                    <p:set>
                                      <p:cBhvr override="childStyle">
                                        <p:cTn id="10" dur="500" autoRev="1" fill="hold"/>
                                        <p:tgtEl>
                                          <p:spTgt spid="2"/>
                                        </p:tgtEl>
                                        <p:attrNameLst>
                                          <p:attrName>style.color</p:attrName>
                                        </p:attrNameLst>
                                      </p:cBhvr>
                                      <p:to>
                                        <p:clrVal>
                                          <a:schemeClr val="accent2"/>
                                        </p:clrVal>
                                      </p:to>
                                    </p:set>
                                    <p:set>
                                      <p:cBhvr>
                                        <p:cTn id="11" dur="500" autoRev="1" fill="hold"/>
                                        <p:tgtEl>
                                          <p:spTgt spid="2"/>
                                        </p:tgtEl>
                                        <p:attrNameLst>
                                          <p:attrName>fillcolor</p:attrName>
                                        </p:attrNameLst>
                                      </p:cBhvr>
                                      <p:to>
                                        <p:clrVal>
                                          <a:schemeClr val="accent2"/>
                                        </p:clrVal>
                                      </p:to>
                                    </p:set>
                                    <p:set>
                                      <p:cBhvr>
                                        <p:cTn id="12" dur="500" autoRev="1" fill="hold"/>
                                        <p:tgtEl>
                                          <p:spTgt spid="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762000"/>
            <a:ext cx="8229600" cy="1143000"/>
          </a:xfrm>
        </p:spPr>
        <p:txBody>
          <a:bodyPr>
            <a:normAutofit fontScale="90000"/>
          </a:bodyPr>
          <a:lstStyle/>
          <a:p>
            <a:pPr algn="ctr"/>
            <a:r>
              <a:rPr lang="en-US" dirty="0" smtClean="0">
                <a:solidFill>
                  <a:schemeClr val="tx1"/>
                </a:solidFill>
                <a:latin typeface="Times New Roman" pitchFamily="18" charset="0"/>
                <a:cs typeface="Times New Roman" pitchFamily="18" charset="0"/>
              </a:rPr>
              <a:t>Point Estimates and Confidence Intervals</a:t>
            </a:r>
            <a:endParaRPr lang="en-US" dirty="0">
              <a:solidFill>
                <a:schemeClr val="tx1"/>
              </a:solidFill>
              <a:latin typeface="Times New Roman" pitchFamily="18" charset="0"/>
              <a:cs typeface="Times New Roman" pitchFamily="18" charset="0"/>
            </a:endParaRPr>
          </a:p>
        </p:txBody>
      </p:sp>
      <p:sp>
        <p:nvSpPr>
          <p:cNvPr id="4" name="Slide Number Placeholder 3"/>
          <p:cNvSpPr>
            <a:spLocks noGrp="1"/>
          </p:cNvSpPr>
          <p:nvPr>
            <p:ph type="sldNum" sz="quarter" idx="12"/>
          </p:nvPr>
        </p:nvSpPr>
        <p:spPr/>
        <p:txBody>
          <a:bodyPr/>
          <a:lstStyle/>
          <a:p>
            <a:fld id="{BD13CB69-C11B-4586-B2A4-1F995E803182}" type="slidenum">
              <a:rPr lang="en-US" sz="1600" smtClean="0">
                <a:latin typeface="Times New Roman" pitchFamily="18" charset="0"/>
                <a:cs typeface="Times New Roman" pitchFamily="18" charset="0"/>
              </a:rPr>
              <a:pPr/>
              <a:t>17</a:t>
            </a:fld>
            <a:endParaRPr lang="en-US" dirty="0">
              <a:latin typeface="Times New Roman" pitchFamily="18" charset="0"/>
              <a:cs typeface="Times New Roman" pitchFamily="18" charset="0"/>
            </a:endParaRPr>
          </a:p>
        </p:txBody>
      </p:sp>
      <p:sp>
        <p:nvSpPr>
          <p:cNvPr id="5" name="Slide Number Placeholder 3"/>
          <p:cNvSpPr txBox="1">
            <a:spLocks/>
          </p:cNvSpPr>
          <p:nvPr/>
        </p:nvSpPr>
        <p:spPr>
          <a:xfrm>
            <a:off x="-5867400" y="6294120"/>
            <a:ext cx="5867400" cy="533400"/>
          </a:xfrm>
          <a:prstGeom prst="rect">
            <a:avLst/>
          </a:prstGeom>
        </p:spPr>
        <p:txBody>
          <a:bodyPr vert="horz" lIns="0" tIns="0" rIns="0" bIns="0" anchor="b"/>
          <a:lstStyle/>
          <a:p>
            <a:pPr marL="0" marR="0" lvl="0" indent="0" defTabSz="914400" rtl="0" eaLnBrk="1" fontAlgn="auto" latinLnBrk="0" hangingPunct="1">
              <a:lnSpc>
                <a:spcPct val="100000"/>
              </a:lnSpc>
              <a:spcBef>
                <a:spcPts val="0"/>
              </a:spcBef>
              <a:spcAft>
                <a:spcPts val="0"/>
              </a:spcAft>
              <a:buClrTx/>
              <a:buSzTx/>
              <a:buFontTx/>
              <a:buNone/>
              <a:tabLst/>
              <a:defRPr/>
            </a:pPr>
            <a:r>
              <a:rPr lang="en-US" dirty="0" smtClean="0">
                <a:solidFill>
                  <a:srgbClr val="FFC000"/>
                </a:solidFill>
                <a:latin typeface="Times New Roman" pitchFamily="18" charset="0"/>
                <a:cs typeface="Times New Roman" pitchFamily="18" charset="0"/>
                <a:sym typeface="Webdings"/>
              </a:rPr>
              <a:t></a:t>
            </a:r>
            <a:r>
              <a:rPr lang="en-US" dirty="0" smtClean="0">
                <a:solidFill>
                  <a:srgbClr val="0000FF"/>
                </a:solidFill>
                <a:latin typeface="Times New Roman" pitchFamily="18" charset="0"/>
                <a:cs typeface="Times New Roman" pitchFamily="18" charset="0"/>
              </a:rPr>
              <a:t>Prepared and taught by </a:t>
            </a:r>
            <a:r>
              <a:rPr lang="en-US" b="1" dirty="0" err="1" smtClean="0">
                <a:solidFill>
                  <a:srgbClr val="FF0000"/>
                </a:solidFill>
                <a:latin typeface="Times New Roman" pitchFamily="18" charset="0"/>
                <a:cs typeface="Times New Roman" pitchFamily="18" charset="0"/>
              </a:rPr>
              <a:t>Mong</a:t>
            </a:r>
            <a:r>
              <a:rPr lang="en-US" b="1" dirty="0" smtClean="0">
                <a:solidFill>
                  <a:srgbClr val="FF0000"/>
                </a:solidFill>
                <a:latin typeface="Times New Roman" pitchFamily="18" charset="0"/>
                <a:cs typeface="Times New Roman" pitchFamily="18" charset="0"/>
              </a:rPr>
              <a:t> Mara</a:t>
            </a:r>
            <a:r>
              <a:rPr lang="en-US" b="1" dirty="0" smtClean="0">
                <a:solidFill>
                  <a:srgbClr val="0000FF"/>
                </a:solidFill>
                <a:latin typeface="Times New Roman" pitchFamily="18" charset="0"/>
                <a:cs typeface="Times New Roman" pitchFamily="18" charset="0"/>
              </a:rPr>
              <a:t>, contact: 012 488 812 </a:t>
            </a:r>
            <a:endParaRPr kumimoji="0" lang="en-US" b="0" i="0" u="none" strike="noStrike" kern="1200" cap="none" spc="0" normalizeH="0" baseline="0" noProof="0" dirty="0">
              <a:ln>
                <a:noFill/>
              </a:ln>
              <a:solidFill>
                <a:srgbClr val="0000FF"/>
              </a:solidFill>
              <a:effectLst/>
              <a:uLnTx/>
              <a:uFillTx/>
              <a:latin typeface="Times New Roman" pitchFamily="18" charset="0"/>
              <a:cs typeface="Times New Roman" pitchFamily="18" charset="0"/>
            </a:endParaRPr>
          </a:p>
        </p:txBody>
      </p:sp>
      <p:sp>
        <p:nvSpPr>
          <p:cNvPr id="6" name="TextBox 5"/>
          <p:cNvSpPr txBox="1"/>
          <p:nvPr/>
        </p:nvSpPr>
        <p:spPr>
          <a:xfrm>
            <a:off x="304800" y="1905000"/>
            <a:ext cx="8839200" cy="4524315"/>
          </a:xfrm>
          <a:prstGeom prst="rect">
            <a:avLst/>
          </a:prstGeom>
          <a:noFill/>
        </p:spPr>
        <p:txBody>
          <a:bodyPr wrap="square" rtlCol="0">
            <a:spAutoFit/>
          </a:bodyPr>
          <a:lstStyle/>
          <a:p>
            <a:pPr marL="288925" indent="-288925">
              <a:buFont typeface="Courier New" pitchFamily="49" charset="0"/>
              <a:buChar char="o"/>
            </a:pPr>
            <a:r>
              <a:rPr lang="en-US" sz="3600" dirty="0" smtClean="0">
                <a:latin typeface="Times New Roman" pitchFamily="18" charset="0"/>
                <a:cs typeface="Times New Roman" pitchFamily="18" charset="0"/>
              </a:rPr>
              <a:t>A </a:t>
            </a:r>
            <a:r>
              <a:rPr lang="en-US" sz="3600" dirty="0" smtClean="0">
                <a:solidFill>
                  <a:srgbClr val="7912EA"/>
                </a:solidFill>
                <a:latin typeface="Times New Roman" pitchFamily="18" charset="0"/>
                <a:cs typeface="Times New Roman" pitchFamily="18" charset="0"/>
              </a:rPr>
              <a:t>Point estimate</a:t>
            </a:r>
            <a:r>
              <a:rPr lang="en-US" sz="3600" dirty="0" smtClean="0">
                <a:latin typeface="Times New Roman" pitchFamily="18" charset="0"/>
                <a:cs typeface="Times New Roman" pitchFamily="18" charset="0"/>
              </a:rPr>
              <a:t> is one value ( a point) that is used to estimate a population parameter.</a:t>
            </a:r>
          </a:p>
          <a:p>
            <a:pPr marL="288925" indent="-288925">
              <a:buFont typeface="Courier New" pitchFamily="49" charset="0"/>
              <a:buChar char="o"/>
            </a:pPr>
            <a:r>
              <a:rPr lang="en-US" sz="3600" dirty="0" smtClean="0">
                <a:latin typeface="Times New Roman" pitchFamily="18" charset="0"/>
                <a:cs typeface="Times New Roman" pitchFamily="18" charset="0"/>
              </a:rPr>
              <a:t>Examples of point estimates are the </a:t>
            </a:r>
            <a:r>
              <a:rPr lang="en-US" sz="3600" i="1" dirty="0" smtClean="0">
                <a:latin typeface="Times New Roman" pitchFamily="18" charset="0"/>
                <a:cs typeface="Times New Roman" pitchFamily="18" charset="0"/>
              </a:rPr>
              <a:t>sample mean</a:t>
            </a:r>
            <a:r>
              <a:rPr lang="en-US" sz="3600" dirty="0" smtClean="0">
                <a:latin typeface="Times New Roman" pitchFamily="18" charset="0"/>
                <a:cs typeface="Times New Roman" pitchFamily="18" charset="0"/>
              </a:rPr>
              <a:t>, the </a:t>
            </a:r>
            <a:r>
              <a:rPr lang="en-US" sz="3600" i="1" dirty="0" smtClean="0">
                <a:latin typeface="Times New Roman" pitchFamily="18" charset="0"/>
                <a:cs typeface="Times New Roman" pitchFamily="18" charset="0"/>
              </a:rPr>
              <a:t>sample standard deviation</a:t>
            </a:r>
            <a:r>
              <a:rPr lang="en-US" sz="3600" dirty="0" smtClean="0">
                <a:latin typeface="Times New Roman" pitchFamily="18" charset="0"/>
                <a:cs typeface="Times New Roman" pitchFamily="18" charset="0"/>
              </a:rPr>
              <a:t>, the </a:t>
            </a:r>
            <a:r>
              <a:rPr lang="en-US" sz="3600" i="1" dirty="0" smtClean="0">
                <a:latin typeface="Times New Roman" pitchFamily="18" charset="0"/>
                <a:cs typeface="Times New Roman" pitchFamily="18" charset="0"/>
              </a:rPr>
              <a:t>sample variance</a:t>
            </a:r>
            <a:r>
              <a:rPr lang="en-US" sz="3600" dirty="0" smtClean="0">
                <a:latin typeface="Times New Roman" pitchFamily="18" charset="0"/>
                <a:cs typeface="Times New Roman" pitchFamily="18" charset="0"/>
              </a:rPr>
              <a:t>, the </a:t>
            </a:r>
            <a:r>
              <a:rPr lang="en-US" sz="3600" i="1" dirty="0" smtClean="0">
                <a:latin typeface="Times New Roman" pitchFamily="18" charset="0"/>
                <a:cs typeface="Times New Roman" pitchFamily="18" charset="0"/>
              </a:rPr>
              <a:t>sample proportion</a:t>
            </a:r>
            <a:r>
              <a:rPr lang="en-US" sz="3600" dirty="0" smtClean="0">
                <a:latin typeface="Times New Roman" pitchFamily="18" charset="0"/>
                <a:cs typeface="Times New Roman" pitchFamily="18" charset="0"/>
              </a:rPr>
              <a:t> etc...</a:t>
            </a:r>
          </a:p>
          <a:p>
            <a:pPr marL="288925" indent="-288925">
              <a:buFont typeface="Courier New" pitchFamily="49" charset="0"/>
              <a:buChar char="o"/>
            </a:pPr>
            <a:endParaRPr lang="en-US" sz="3600" dirty="0" smtClean="0">
              <a:latin typeface="Times New Roman" pitchFamily="18" charset="0"/>
              <a:cs typeface="Times New Roman" pitchFamily="18" charset="0"/>
            </a:endParaRPr>
          </a:p>
          <a:p>
            <a:pPr marL="288925" indent="-288925">
              <a:buFont typeface="Courier New" pitchFamily="49" charset="0"/>
              <a:buChar char="o"/>
            </a:pPr>
            <a:endParaRPr lang="en-US" sz="3600" dirty="0" smtClean="0">
              <a:latin typeface="Times New Roman" pitchFamily="18" charset="0"/>
              <a:cs typeface="Times New Roman" pitchFamily="18" charset="0"/>
            </a:endParaRPr>
          </a:p>
          <a:p>
            <a:endParaRPr lang="en-US" sz="3600" dirty="0" smtClean="0">
              <a:solidFill>
                <a:srgbClr val="0000FF"/>
              </a:solidFill>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repeatCount="indefinite"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00" fill="hold"/>
                                        <p:tgtEl>
                                          <p:spTgt spid="5"/>
                                        </p:tgtEl>
                                        <p:attrNameLst>
                                          <p:attrName>ppt_x</p:attrName>
                                        </p:attrNameLst>
                                      </p:cBhvr>
                                      <p:tavLst>
                                        <p:tav tm="0">
                                          <p:val>
                                            <p:strVal val="1+#ppt_w/2"/>
                                          </p:val>
                                        </p:tav>
                                        <p:tav tm="100000">
                                          <p:val>
                                            <p:strVal val="#ppt_x"/>
                                          </p:val>
                                        </p:tav>
                                      </p:tavLst>
                                    </p:anim>
                                    <p:anim calcmode="lin" valueType="num">
                                      <p:cBhvr additive="base">
                                        <p:cTn id="8" dur="30000" fill="hold"/>
                                        <p:tgtEl>
                                          <p:spTgt spid="5"/>
                                        </p:tgtEl>
                                        <p:attrNameLst>
                                          <p:attrName>ppt_y</p:attrName>
                                        </p:attrNameLst>
                                      </p:cBhvr>
                                      <p:tavLst>
                                        <p:tav tm="0">
                                          <p:val>
                                            <p:strVal val="#ppt_y"/>
                                          </p:val>
                                        </p:tav>
                                        <p:tav tm="100000">
                                          <p:val>
                                            <p:strVal val="#ppt_y"/>
                                          </p:val>
                                        </p:tav>
                                      </p:tavLst>
                                    </p:anim>
                                  </p:childTnLst>
                                </p:cTn>
                              </p:par>
                              <p:par>
                                <p:cTn id="9" presetID="20" presetClass="emph" presetSubtype="0" repeatCount="indefinite" fill="hold" grpId="0" nodeType="withEffect">
                                  <p:stCondLst>
                                    <p:cond delay="0"/>
                                  </p:stCondLst>
                                  <p:endCondLst>
                                    <p:cond evt="onNext" delay="0">
                                      <p:tgtEl>
                                        <p:sldTgt/>
                                      </p:tgtEl>
                                    </p:cond>
                                  </p:endCondLst>
                                  <p:iterate type="lt">
                                    <p:tmPct val="10000"/>
                                  </p:iterate>
                                  <p:childTnLst>
                                    <p:set>
                                      <p:cBhvr override="childStyle">
                                        <p:cTn id="10" dur="500" autoRev="1" fill="hold"/>
                                        <p:tgtEl>
                                          <p:spTgt spid="2"/>
                                        </p:tgtEl>
                                        <p:attrNameLst>
                                          <p:attrName>style.color</p:attrName>
                                        </p:attrNameLst>
                                      </p:cBhvr>
                                      <p:to>
                                        <p:clrVal>
                                          <a:schemeClr val="accent2"/>
                                        </p:clrVal>
                                      </p:to>
                                    </p:set>
                                    <p:set>
                                      <p:cBhvr>
                                        <p:cTn id="11" dur="500" autoRev="1" fill="hold"/>
                                        <p:tgtEl>
                                          <p:spTgt spid="2"/>
                                        </p:tgtEl>
                                        <p:attrNameLst>
                                          <p:attrName>fillcolor</p:attrName>
                                        </p:attrNameLst>
                                      </p:cBhvr>
                                      <p:to>
                                        <p:clrVal>
                                          <a:schemeClr val="accent2"/>
                                        </p:clrVal>
                                      </p:to>
                                    </p:set>
                                    <p:set>
                                      <p:cBhvr>
                                        <p:cTn id="12" dur="500" autoRev="1" fill="hold"/>
                                        <p:tgtEl>
                                          <p:spTgt spid="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762000"/>
            <a:ext cx="8229600" cy="1143000"/>
          </a:xfrm>
        </p:spPr>
        <p:txBody>
          <a:bodyPr>
            <a:normAutofit fontScale="90000"/>
          </a:bodyPr>
          <a:lstStyle/>
          <a:p>
            <a:pPr algn="ctr"/>
            <a:r>
              <a:rPr lang="en-US" dirty="0" smtClean="0">
                <a:solidFill>
                  <a:srgbClr val="FF0000"/>
                </a:solidFill>
                <a:latin typeface="Times New Roman" pitchFamily="18" charset="0"/>
                <a:cs typeface="Times New Roman" pitchFamily="18" charset="0"/>
              </a:rPr>
              <a:t>Point Estimates and Confidence Intervals</a:t>
            </a:r>
            <a:endParaRPr lang="en-US" dirty="0">
              <a:solidFill>
                <a:srgbClr val="FF0000"/>
              </a:solidFill>
              <a:latin typeface="Times New Roman" pitchFamily="18" charset="0"/>
              <a:cs typeface="Times New Roman" pitchFamily="18" charset="0"/>
            </a:endParaRPr>
          </a:p>
        </p:txBody>
      </p:sp>
      <p:sp>
        <p:nvSpPr>
          <p:cNvPr id="4" name="Slide Number Placeholder 3"/>
          <p:cNvSpPr>
            <a:spLocks noGrp="1"/>
          </p:cNvSpPr>
          <p:nvPr>
            <p:ph type="sldNum" sz="quarter" idx="12"/>
          </p:nvPr>
        </p:nvSpPr>
        <p:spPr/>
        <p:txBody>
          <a:bodyPr/>
          <a:lstStyle/>
          <a:p>
            <a:fld id="{BD13CB69-C11B-4586-B2A4-1F995E803182}" type="slidenum">
              <a:rPr lang="en-US" sz="1600" smtClean="0">
                <a:latin typeface="Times New Roman" pitchFamily="18" charset="0"/>
                <a:cs typeface="Times New Roman" pitchFamily="18" charset="0"/>
              </a:rPr>
              <a:pPr/>
              <a:t>18</a:t>
            </a:fld>
            <a:endParaRPr lang="en-US" dirty="0">
              <a:latin typeface="Times New Roman" pitchFamily="18" charset="0"/>
              <a:cs typeface="Times New Roman" pitchFamily="18" charset="0"/>
            </a:endParaRPr>
          </a:p>
        </p:txBody>
      </p:sp>
      <p:sp>
        <p:nvSpPr>
          <p:cNvPr id="5" name="Slide Number Placeholder 3"/>
          <p:cNvSpPr txBox="1">
            <a:spLocks/>
          </p:cNvSpPr>
          <p:nvPr/>
        </p:nvSpPr>
        <p:spPr>
          <a:xfrm>
            <a:off x="-5867400" y="6294120"/>
            <a:ext cx="5867400" cy="533400"/>
          </a:xfrm>
          <a:prstGeom prst="rect">
            <a:avLst/>
          </a:prstGeom>
        </p:spPr>
        <p:txBody>
          <a:bodyPr vert="horz" lIns="0" tIns="0" rIns="0" bIns="0" anchor="b"/>
          <a:lstStyle/>
          <a:p>
            <a:pPr marL="0" marR="0" lvl="0" indent="0" defTabSz="914400" rtl="0" eaLnBrk="1" fontAlgn="auto" latinLnBrk="0" hangingPunct="1">
              <a:lnSpc>
                <a:spcPct val="100000"/>
              </a:lnSpc>
              <a:spcBef>
                <a:spcPts val="0"/>
              </a:spcBef>
              <a:spcAft>
                <a:spcPts val="0"/>
              </a:spcAft>
              <a:buClrTx/>
              <a:buSzTx/>
              <a:buFontTx/>
              <a:buNone/>
              <a:tabLst/>
              <a:defRPr/>
            </a:pPr>
            <a:r>
              <a:rPr lang="en-US" dirty="0" smtClean="0">
                <a:solidFill>
                  <a:srgbClr val="FFC000"/>
                </a:solidFill>
                <a:latin typeface="Times New Roman" pitchFamily="18" charset="0"/>
                <a:cs typeface="Times New Roman" pitchFamily="18" charset="0"/>
                <a:sym typeface="Webdings"/>
              </a:rPr>
              <a:t></a:t>
            </a:r>
            <a:r>
              <a:rPr lang="en-US" dirty="0" smtClean="0">
                <a:solidFill>
                  <a:srgbClr val="0000FF"/>
                </a:solidFill>
                <a:latin typeface="Times New Roman" pitchFamily="18" charset="0"/>
                <a:cs typeface="Times New Roman" pitchFamily="18" charset="0"/>
              </a:rPr>
              <a:t>Prepared and taught by </a:t>
            </a:r>
            <a:r>
              <a:rPr lang="en-US" b="1" dirty="0" err="1" smtClean="0">
                <a:solidFill>
                  <a:srgbClr val="FF0000"/>
                </a:solidFill>
                <a:latin typeface="Times New Roman" pitchFamily="18" charset="0"/>
                <a:cs typeface="Times New Roman" pitchFamily="18" charset="0"/>
              </a:rPr>
              <a:t>Mong</a:t>
            </a:r>
            <a:r>
              <a:rPr lang="en-US" b="1" dirty="0" smtClean="0">
                <a:solidFill>
                  <a:srgbClr val="FF0000"/>
                </a:solidFill>
                <a:latin typeface="Times New Roman" pitchFamily="18" charset="0"/>
                <a:cs typeface="Times New Roman" pitchFamily="18" charset="0"/>
              </a:rPr>
              <a:t> Mara</a:t>
            </a:r>
            <a:r>
              <a:rPr lang="en-US" b="1" dirty="0" smtClean="0">
                <a:solidFill>
                  <a:srgbClr val="0000FF"/>
                </a:solidFill>
                <a:latin typeface="Times New Roman" pitchFamily="18" charset="0"/>
                <a:cs typeface="Times New Roman" pitchFamily="18" charset="0"/>
              </a:rPr>
              <a:t>, contact: 012 488 812 </a:t>
            </a:r>
            <a:endParaRPr kumimoji="0" lang="en-US" b="0" i="0" u="none" strike="noStrike" kern="1200" cap="none" spc="0" normalizeH="0" baseline="0" noProof="0" dirty="0">
              <a:ln>
                <a:noFill/>
              </a:ln>
              <a:solidFill>
                <a:srgbClr val="0000FF"/>
              </a:solidFill>
              <a:effectLst/>
              <a:uLnTx/>
              <a:uFillTx/>
              <a:latin typeface="Times New Roman" pitchFamily="18" charset="0"/>
              <a:cs typeface="Times New Roman" pitchFamily="18" charset="0"/>
            </a:endParaRPr>
          </a:p>
        </p:txBody>
      </p:sp>
      <p:sp>
        <p:nvSpPr>
          <p:cNvPr id="6" name="TextBox 5"/>
          <p:cNvSpPr txBox="1"/>
          <p:nvPr/>
        </p:nvSpPr>
        <p:spPr>
          <a:xfrm>
            <a:off x="304800" y="1905000"/>
            <a:ext cx="8839200" cy="4524315"/>
          </a:xfrm>
          <a:prstGeom prst="rect">
            <a:avLst/>
          </a:prstGeom>
          <a:noFill/>
        </p:spPr>
        <p:txBody>
          <a:bodyPr wrap="square" rtlCol="0">
            <a:spAutoFit/>
          </a:bodyPr>
          <a:lstStyle/>
          <a:p>
            <a:pPr marL="288925" indent="-288925">
              <a:buFont typeface="Courier New" pitchFamily="49" charset="0"/>
              <a:buChar char="o"/>
            </a:pPr>
            <a:r>
              <a:rPr lang="en-US" sz="3600" dirty="0" smtClean="0">
                <a:solidFill>
                  <a:srgbClr val="4DB14B"/>
                </a:solidFill>
                <a:latin typeface="Times New Roman" pitchFamily="18" charset="0"/>
                <a:cs typeface="Times New Roman" pitchFamily="18" charset="0"/>
              </a:rPr>
              <a:t>EXAMPLE 2:</a:t>
            </a:r>
            <a:r>
              <a:rPr lang="en-US" sz="3600" dirty="0" smtClean="0">
                <a:latin typeface="Times New Roman" pitchFamily="18" charset="0"/>
                <a:cs typeface="Times New Roman" pitchFamily="18" charset="0"/>
              </a:rPr>
              <a:t> The number of defective items produced by a machine was recorded for five randomly selected hours during a 40-hour work week.  The observed number of defectives were 12, 4, 7, 14, and 10.  So the sample mean is 9.4.  Thus a point estimate for the hourly mean number of defectives is 9.4.</a:t>
            </a:r>
            <a:endParaRPr lang="en-US" sz="3600" dirty="0" smtClean="0">
              <a:solidFill>
                <a:srgbClr val="0000FF"/>
              </a:solidFill>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repeatCount="indefinite"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00" fill="hold"/>
                                        <p:tgtEl>
                                          <p:spTgt spid="5"/>
                                        </p:tgtEl>
                                        <p:attrNameLst>
                                          <p:attrName>ppt_x</p:attrName>
                                        </p:attrNameLst>
                                      </p:cBhvr>
                                      <p:tavLst>
                                        <p:tav tm="0">
                                          <p:val>
                                            <p:strVal val="1+#ppt_w/2"/>
                                          </p:val>
                                        </p:tav>
                                        <p:tav tm="100000">
                                          <p:val>
                                            <p:strVal val="#ppt_x"/>
                                          </p:val>
                                        </p:tav>
                                      </p:tavLst>
                                    </p:anim>
                                    <p:anim calcmode="lin" valueType="num">
                                      <p:cBhvr additive="base">
                                        <p:cTn id="8" dur="30000" fill="hold"/>
                                        <p:tgtEl>
                                          <p:spTgt spid="5"/>
                                        </p:tgtEl>
                                        <p:attrNameLst>
                                          <p:attrName>ppt_y</p:attrName>
                                        </p:attrNameLst>
                                      </p:cBhvr>
                                      <p:tavLst>
                                        <p:tav tm="0">
                                          <p:val>
                                            <p:strVal val="#ppt_y"/>
                                          </p:val>
                                        </p:tav>
                                        <p:tav tm="100000">
                                          <p:val>
                                            <p:strVal val="#ppt_y"/>
                                          </p:val>
                                        </p:tav>
                                      </p:tavLst>
                                    </p:anim>
                                  </p:childTnLst>
                                </p:cTn>
                              </p:par>
                              <p:par>
                                <p:cTn id="9" presetID="20" presetClass="emph" presetSubtype="0" repeatCount="indefinite" fill="hold" grpId="0" nodeType="withEffect">
                                  <p:stCondLst>
                                    <p:cond delay="0"/>
                                  </p:stCondLst>
                                  <p:endCondLst>
                                    <p:cond evt="onNext" delay="0">
                                      <p:tgtEl>
                                        <p:sldTgt/>
                                      </p:tgtEl>
                                    </p:cond>
                                  </p:endCondLst>
                                  <p:iterate type="lt">
                                    <p:tmPct val="10000"/>
                                  </p:iterate>
                                  <p:childTnLst>
                                    <p:set>
                                      <p:cBhvr override="childStyle">
                                        <p:cTn id="10" dur="500" autoRev="1" fill="hold"/>
                                        <p:tgtEl>
                                          <p:spTgt spid="2"/>
                                        </p:tgtEl>
                                        <p:attrNameLst>
                                          <p:attrName>style.color</p:attrName>
                                        </p:attrNameLst>
                                      </p:cBhvr>
                                      <p:to>
                                        <p:clrVal>
                                          <a:schemeClr val="accent2"/>
                                        </p:clrVal>
                                      </p:to>
                                    </p:set>
                                    <p:set>
                                      <p:cBhvr>
                                        <p:cTn id="11" dur="500" autoRev="1" fill="hold"/>
                                        <p:tgtEl>
                                          <p:spTgt spid="2"/>
                                        </p:tgtEl>
                                        <p:attrNameLst>
                                          <p:attrName>fillcolor</p:attrName>
                                        </p:attrNameLst>
                                      </p:cBhvr>
                                      <p:to>
                                        <p:clrVal>
                                          <a:schemeClr val="accent2"/>
                                        </p:clrVal>
                                      </p:to>
                                    </p:set>
                                    <p:set>
                                      <p:cBhvr>
                                        <p:cTn id="12" dur="500" autoRev="1" fill="hold"/>
                                        <p:tgtEl>
                                          <p:spTgt spid="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762000"/>
            <a:ext cx="8229600" cy="990600"/>
          </a:xfrm>
        </p:spPr>
        <p:txBody>
          <a:bodyPr>
            <a:normAutofit/>
          </a:bodyPr>
          <a:lstStyle/>
          <a:p>
            <a:pPr algn="ctr"/>
            <a:r>
              <a:rPr lang="en-US" dirty="0" smtClean="0">
                <a:solidFill>
                  <a:srgbClr val="FF0000"/>
                </a:solidFill>
                <a:latin typeface="Times New Roman" pitchFamily="18" charset="0"/>
                <a:cs typeface="Times New Roman" pitchFamily="18" charset="0"/>
              </a:rPr>
              <a:t>Interval Estimate</a:t>
            </a:r>
            <a:endParaRPr lang="en-US" dirty="0">
              <a:solidFill>
                <a:srgbClr val="FF0000"/>
              </a:solidFill>
              <a:latin typeface="Times New Roman" pitchFamily="18" charset="0"/>
              <a:cs typeface="Times New Roman" pitchFamily="18" charset="0"/>
            </a:endParaRPr>
          </a:p>
        </p:txBody>
      </p:sp>
      <p:sp>
        <p:nvSpPr>
          <p:cNvPr id="4" name="Slide Number Placeholder 3"/>
          <p:cNvSpPr>
            <a:spLocks noGrp="1"/>
          </p:cNvSpPr>
          <p:nvPr>
            <p:ph type="sldNum" sz="quarter" idx="12"/>
          </p:nvPr>
        </p:nvSpPr>
        <p:spPr/>
        <p:txBody>
          <a:bodyPr/>
          <a:lstStyle/>
          <a:p>
            <a:fld id="{BD13CB69-C11B-4586-B2A4-1F995E803182}" type="slidenum">
              <a:rPr lang="en-US" sz="1600" smtClean="0">
                <a:latin typeface="Times New Roman" pitchFamily="18" charset="0"/>
                <a:cs typeface="Times New Roman" pitchFamily="18" charset="0"/>
              </a:rPr>
              <a:pPr/>
              <a:t>19</a:t>
            </a:fld>
            <a:endParaRPr lang="en-US" dirty="0">
              <a:latin typeface="Times New Roman" pitchFamily="18" charset="0"/>
              <a:cs typeface="Times New Roman" pitchFamily="18" charset="0"/>
            </a:endParaRPr>
          </a:p>
        </p:txBody>
      </p:sp>
      <p:sp>
        <p:nvSpPr>
          <p:cNvPr id="5" name="Slide Number Placeholder 3"/>
          <p:cNvSpPr txBox="1">
            <a:spLocks/>
          </p:cNvSpPr>
          <p:nvPr/>
        </p:nvSpPr>
        <p:spPr>
          <a:xfrm>
            <a:off x="-5867400" y="6294120"/>
            <a:ext cx="5867400" cy="533400"/>
          </a:xfrm>
          <a:prstGeom prst="rect">
            <a:avLst/>
          </a:prstGeom>
        </p:spPr>
        <p:txBody>
          <a:bodyPr vert="horz" lIns="0" tIns="0" rIns="0" bIns="0" anchor="b"/>
          <a:lstStyle/>
          <a:p>
            <a:pPr marL="0" marR="0" lvl="0" indent="0" defTabSz="914400" rtl="0" eaLnBrk="1" fontAlgn="auto" latinLnBrk="0" hangingPunct="1">
              <a:lnSpc>
                <a:spcPct val="100000"/>
              </a:lnSpc>
              <a:spcBef>
                <a:spcPts val="0"/>
              </a:spcBef>
              <a:spcAft>
                <a:spcPts val="0"/>
              </a:spcAft>
              <a:buClrTx/>
              <a:buSzTx/>
              <a:buFontTx/>
              <a:buNone/>
              <a:tabLst/>
              <a:defRPr/>
            </a:pPr>
            <a:r>
              <a:rPr lang="en-US" dirty="0" smtClean="0">
                <a:solidFill>
                  <a:srgbClr val="FFC000"/>
                </a:solidFill>
                <a:latin typeface="Times New Roman" pitchFamily="18" charset="0"/>
                <a:cs typeface="Times New Roman" pitchFamily="18" charset="0"/>
                <a:sym typeface="Webdings"/>
              </a:rPr>
              <a:t></a:t>
            </a:r>
            <a:r>
              <a:rPr lang="en-US" dirty="0" smtClean="0">
                <a:solidFill>
                  <a:srgbClr val="0000FF"/>
                </a:solidFill>
                <a:latin typeface="Times New Roman" pitchFamily="18" charset="0"/>
                <a:cs typeface="Times New Roman" pitchFamily="18" charset="0"/>
              </a:rPr>
              <a:t>Prepared and taught by </a:t>
            </a:r>
            <a:r>
              <a:rPr lang="en-US" b="1" dirty="0" err="1" smtClean="0">
                <a:solidFill>
                  <a:srgbClr val="FF0000"/>
                </a:solidFill>
                <a:latin typeface="Times New Roman" pitchFamily="18" charset="0"/>
                <a:cs typeface="Times New Roman" pitchFamily="18" charset="0"/>
              </a:rPr>
              <a:t>Mong</a:t>
            </a:r>
            <a:r>
              <a:rPr lang="en-US" b="1" dirty="0" smtClean="0">
                <a:solidFill>
                  <a:srgbClr val="FF0000"/>
                </a:solidFill>
                <a:latin typeface="Times New Roman" pitchFamily="18" charset="0"/>
                <a:cs typeface="Times New Roman" pitchFamily="18" charset="0"/>
              </a:rPr>
              <a:t> Mara</a:t>
            </a:r>
            <a:r>
              <a:rPr lang="en-US" b="1" dirty="0" smtClean="0">
                <a:solidFill>
                  <a:srgbClr val="0000FF"/>
                </a:solidFill>
                <a:latin typeface="Times New Roman" pitchFamily="18" charset="0"/>
                <a:cs typeface="Times New Roman" pitchFamily="18" charset="0"/>
              </a:rPr>
              <a:t>, contact: 012 488 812 </a:t>
            </a:r>
            <a:endParaRPr kumimoji="0" lang="en-US" b="0" i="0" u="none" strike="noStrike" kern="1200" cap="none" spc="0" normalizeH="0" baseline="0" noProof="0" dirty="0">
              <a:ln>
                <a:noFill/>
              </a:ln>
              <a:solidFill>
                <a:srgbClr val="0000FF"/>
              </a:solidFill>
              <a:effectLst/>
              <a:uLnTx/>
              <a:uFillTx/>
              <a:latin typeface="Times New Roman" pitchFamily="18" charset="0"/>
              <a:cs typeface="Times New Roman" pitchFamily="18" charset="0"/>
            </a:endParaRPr>
          </a:p>
        </p:txBody>
      </p:sp>
      <p:sp>
        <p:nvSpPr>
          <p:cNvPr id="6" name="TextBox 5"/>
          <p:cNvSpPr txBox="1"/>
          <p:nvPr/>
        </p:nvSpPr>
        <p:spPr>
          <a:xfrm>
            <a:off x="304800" y="1905000"/>
            <a:ext cx="8839200" cy="3970318"/>
          </a:xfrm>
          <a:prstGeom prst="rect">
            <a:avLst/>
          </a:prstGeom>
          <a:noFill/>
        </p:spPr>
        <p:txBody>
          <a:bodyPr wrap="square" rtlCol="0">
            <a:spAutoFit/>
          </a:bodyPr>
          <a:lstStyle/>
          <a:p>
            <a:pPr marL="288925" indent="-288925">
              <a:buFont typeface="Courier New" pitchFamily="49" charset="0"/>
              <a:buChar char="o"/>
            </a:pPr>
            <a:r>
              <a:rPr lang="en-US" sz="3600" dirty="0" smtClean="0">
                <a:latin typeface="Times New Roman" pitchFamily="18" charset="0"/>
                <a:cs typeface="Times New Roman" pitchFamily="18" charset="0"/>
              </a:rPr>
              <a:t>An </a:t>
            </a:r>
            <a:r>
              <a:rPr lang="en-US" sz="3600" dirty="0" smtClean="0">
                <a:solidFill>
                  <a:srgbClr val="7912EA"/>
                </a:solidFill>
                <a:latin typeface="Times New Roman" pitchFamily="18" charset="0"/>
                <a:cs typeface="Times New Roman" pitchFamily="18" charset="0"/>
              </a:rPr>
              <a:t>Interval Estimate</a:t>
            </a:r>
            <a:r>
              <a:rPr lang="en-US" sz="3600" dirty="0" smtClean="0">
                <a:latin typeface="Times New Roman" pitchFamily="18" charset="0"/>
                <a:cs typeface="Times New Roman" pitchFamily="18" charset="0"/>
              </a:rPr>
              <a:t> states the range within which a population parameter probably lies.</a:t>
            </a:r>
          </a:p>
          <a:p>
            <a:pPr marL="288925" indent="-288925">
              <a:buFont typeface="Courier New" pitchFamily="49" charset="0"/>
              <a:buChar char="o"/>
            </a:pPr>
            <a:r>
              <a:rPr lang="en-US" sz="3600" dirty="0" smtClean="0">
                <a:latin typeface="Times New Roman" pitchFamily="18" charset="0"/>
                <a:cs typeface="Times New Roman" pitchFamily="18" charset="0"/>
              </a:rPr>
              <a:t>The interval within which a population parameter is expected to occur is called a </a:t>
            </a:r>
            <a:r>
              <a:rPr lang="en-US" sz="3600" dirty="0" smtClean="0">
                <a:solidFill>
                  <a:srgbClr val="7912EA"/>
                </a:solidFill>
                <a:latin typeface="Times New Roman" pitchFamily="18" charset="0"/>
                <a:cs typeface="Times New Roman" pitchFamily="18" charset="0"/>
              </a:rPr>
              <a:t>confidence interval</a:t>
            </a:r>
            <a:r>
              <a:rPr lang="en-US" sz="3600" dirty="0" smtClean="0">
                <a:latin typeface="Times New Roman" pitchFamily="18" charset="0"/>
                <a:cs typeface="Times New Roman" pitchFamily="18" charset="0"/>
              </a:rPr>
              <a:t>.</a:t>
            </a:r>
          </a:p>
          <a:p>
            <a:pPr marL="288925" indent="-288925">
              <a:buFont typeface="Courier New" pitchFamily="49" charset="0"/>
              <a:buChar char="o"/>
            </a:pPr>
            <a:r>
              <a:rPr lang="en-US" sz="3600" dirty="0" smtClean="0">
                <a:latin typeface="Times New Roman" pitchFamily="18" charset="0"/>
                <a:cs typeface="Times New Roman" pitchFamily="18" charset="0"/>
              </a:rPr>
              <a:t>The two confidence intervals that are used extensively are the 95% and the 99%.</a:t>
            </a:r>
            <a:endParaRPr lang="en-US" sz="3600" dirty="0" smtClean="0">
              <a:solidFill>
                <a:srgbClr val="0000FF"/>
              </a:solidFill>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repeatCount="indefinite"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00" fill="hold"/>
                                        <p:tgtEl>
                                          <p:spTgt spid="5"/>
                                        </p:tgtEl>
                                        <p:attrNameLst>
                                          <p:attrName>ppt_x</p:attrName>
                                        </p:attrNameLst>
                                      </p:cBhvr>
                                      <p:tavLst>
                                        <p:tav tm="0">
                                          <p:val>
                                            <p:strVal val="1+#ppt_w/2"/>
                                          </p:val>
                                        </p:tav>
                                        <p:tav tm="100000">
                                          <p:val>
                                            <p:strVal val="#ppt_x"/>
                                          </p:val>
                                        </p:tav>
                                      </p:tavLst>
                                    </p:anim>
                                    <p:anim calcmode="lin" valueType="num">
                                      <p:cBhvr additive="base">
                                        <p:cTn id="8" dur="30000" fill="hold"/>
                                        <p:tgtEl>
                                          <p:spTgt spid="5"/>
                                        </p:tgtEl>
                                        <p:attrNameLst>
                                          <p:attrName>ppt_y</p:attrName>
                                        </p:attrNameLst>
                                      </p:cBhvr>
                                      <p:tavLst>
                                        <p:tav tm="0">
                                          <p:val>
                                            <p:strVal val="#ppt_y"/>
                                          </p:val>
                                        </p:tav>
                                        <p:tav tm="100000">
                                          <p:val>
                                            <p:strVal val="#ppt_y"/>
                                          </p:val>
                                        </p:tav>
                                      </p:tavLst>
                                    </p:anim>
                                  </p:childTnLst>
                                </p:cTn>
                              </p:par>
                              <p:par>
                                <p:cTn id="9" presetID="20" presetClass="emph" presetSubtype="0" repeatCount="indefinite" fill="hold" grpId="0" nodeType="withEffect">
                                  <p:stCondLst>
                                    <p:cond delay="0"/>
                                  </p:stCondLst>
                                  <p:endCondLst>
                                    <p:cond evt="onNext" delay="0">
                                      <p:tgtEl>
                                        <p:sldTgt/>
                                      </p:tgtEl>
                                    </p:cond>
                                  </p:endCondLst>
                                  <p:iterate type="lt">
                                    <p:tmPct val="10000"/>
                                  </p:iterate>
                                  <p:childTnLst>
                                    <p:set>
                                      <p:cBhvr override="childStyle">
                                        <p:cTn id="10" dur="500" autoRev="1" fill="hold"/>
                                        <p:tgtEl>
                                          <p:spTgt spid="2"/>
                                        </p:tgtEl>
                                        <p:attrNameLst>
                                          <p:attrName>style.color</p:attrName>
                                        </p:attrNameLst>
                                      </p:cBhvr>
                                      <p:to>
                                        <p:clrVal>
                                          <a:schemeClr val="accent2"/>
                                        </p:clrVal>
                                      </p:to>
                                    </p:set>
                                    <p:set>
                                      <p:cBhvr>
                                        <p:cTn id="11" dur="500" autoRev="1" fill="hold"/>
                                        <p:tgtEl>
                                          <p:spTgt spid="2"/>
                                        </p:tgtEl>
                                        <p:attrNameLst>
                                          <p:attrName>fillcolor</p:attrName>
                                        </p:attrNameLst>
                                      </p:cBhvr>
                                      <p:to>
                                        <p:clrVal>
                                          <a:schemeClr val="accent2"/>
                                        </p:clrVal>
                                      </p:to>
                                    </p:set>
                                    <p:set>
                                      <p:cBhvr>
                                        <p:cTn id="12" dur="500" autoRev="1" fill="hold"/>
                                        <p:tgtEl>
                                          <p:spTgt spid="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457200"/>
            <a:ext cx="8229600" cy="838200"/>
          </a:xfrm>
        </p:spPr>
        <p:txBody>
          <a:bodyPr/>
          <a:lstStyle/>
          <a:p>
            <a:r>
              <a:rPr lang="en-US" dirty="0" smtClean="0">
                <a:solidFill>
                  <a:srgbClr val="21D303"/>
                </a:solidFill>
              </a:rPr>
              <a:t>Goals</a:t>
            </a:r>
            <a:endParaRPr lang="en-US" dirty="0">
              <a:solidFill>
                <a:srgbClr val="21D303"/>
              </a:solidFill>
            </a:endParaRPr>
          </a:p>
        </p:txBody>
      </p:sp>
      <p:sp>
        <p:nvSpPr>
          <p:cNvPr id="3" name="Content Placeholder 2"/>
          <p:cNvSpPr>
            <a:spLocks noGrp="1"/>
          </p:cNvSpPr>
          <p:nvPr>
            <p:ph idx="1"/>
          </p:nvPr>
        </p:nvSpPr>
        <p:spPr>
          <a:xfrm>
            <a:off x="304800" y="1371600"/>
            <a:ext cx="8610600" cy="5257800"/>
          </a:xfrm>
        </p:spPr>
        <p:txBody>
          <a:bodyPr>
            <a:normAutofit lnSpcReduction="10000"/>
          </a:bodyPr>
          <a:lstStyle/>
          <a:p>
            <a:pPr marL="0" indent="0">
              <a:buNone/>
            </a:pPr>
            <a:r>
              <a:rPr lang="en-US" sz="3200" dirty="0" smtClean="0">
                <a:latin typeface="Times New Roman" pitchFamily="18" charset="0"/>
                <a:cs typeface="Times New Roman" pitchFamily="18" charset="0"/>
              </a:rPr>
              <a:t>When you have completed this chapter, you will be able to </a:t>
            </a:r>
          </a:p>
          <a:p>
            <a:pPr marL="693738" indent="-458788">
              <a:buClrTx/>
              <a:buFont typeface="+mj-lt"/>
              <a:buAutoNum type="arabicParenR"/>
            </a:pPr>
            <a:r>
              <a:rPr lang="en-US" sz="3200" dirty="0" smtClean="0">
                <a:latin typeface="Times New Roman" pitchFamily="18" charset="0"/>
                <a:cs typeface="Times New Roman" pitchFamily="18" charset="0"/>
              </a:rPr>
              <a:t>Explain why a sample is the only feasible way to learn about a population.</a:t>
            </a:r>
          </a:p>
          <a:p>
            <a:pPr marL="693738" indent="-458788">
              <a:buClrTx/>
              <a:buFont typeface="+mj-lt"/>
              <a:buAutoNum type="arabicParenR"/>
            </a:pPr>
            <a:r>
              <a:rPr lang="en-US" sz="3200" dirty="0" smtClean="0">
                <a:latin typeface="Times New Roman" pitchFamily="18" charset="0"/>
                <a:cs typeface="Times New Roman" pitchFamily="18" charset="0"/>
              </a:rPr>
              <a:t>Explain the method of selecting a sample.</a:t>
            </a:r>
          </a:p>
          <a:p>
            <a:pPr marL="693738" indent="-458788">
              <a:buClrTx/>
              <a:buFont typeface="+mj-lt"/>
              <a:buAutoNum type="arabicParenR"/>
            </a:pPr>
            <a:r>
              <a:rPr lang="en-US" sz="3200" dirty="0" smtClean="0">
                <a:latin typeface="Times New Roman" pitchFamily="18" charset="0"/>
                <a:cs typeface="Times New Roman" pitchFamily="18" charset="0"/>
              </a:rPr>
              <a:t>Define and construct a sampling distribution of the sample means.</a:t>
            </a:r>
          </a:p>
          <a:p>
            <a:pPr marL="693738" indent="-458788">
              <a:buClrTx/>
              <a:buFont typeface="+mj-lt"/>
              <a:buAutoNum type="arabicParenR"/>
            </a:pPr>
            <a:r>
              <a:rPr lang="en-US" sz="3200" dirty="0" smtClean="0">
                <a:latin typeface="Times New Roman" pitchFamily="18" charset="0"/>
                <a:cs typeface="Times New Roman" pitchFamily="18" charset="0"/>
              </a:rPr>
              <a:t>Explain the central limit theorem</a:t>
            </a:r>
          </a:p>
          <a:p>
            <a:pPr marL="693738" indent="-458788">
              <a:buClrTx/>
              <a:buFont typeface="+mj-lt"/>
              <a:buAutoNum type="arabicParenR"/>
            </a:pPr>
            <a:r>
              <a:rPr lang="en-US" sz="3200" dirty="0" smtClean="0">
                <a:latin typeface="Times New Roman" pitchFamily="18" charset="0"/>
                <a:cs typeface="Times New Roman" pitchFamily="18" charset="0"/>
              </a:rPr>
              <a:t>Calculate the confidence intervals for means and proportions.</a:t>
            </a:r>
            <a:endParaRPr lang="en-US" sz="3200" dirty="0">
              <a:latin typeface="Times New Roman" pitchFamily="18" charset="0"/>
              <a:cs typeface="Times New Roman" pitchFamily="18" charset="0"/>
            </a:endParaRPr>
          </a:p>
        </p:txBody>
      </p:sp>
      <p:sp>
        <p:nvSpPr>
          <p:cNvPr id="4" name="Slide Number Placeholder 3"/>
          <p:cNvSpPr>
            <a:spLocks noGrp="1"/>
          </p:cNvSpPr>
          <p:nvPr>
            <p:ph type="sldNum" sz="quarter" idx="12"/>
          </p:nvPr>
        </p:nvSpPr>
        <p:spPr/>
        <p:txBody>
          <a:bodyPr/>
          <a:lstStyle/>
          <a:p>
            <a:fld id="{BD13CB69-C11B-4586-B2A4-1F995E803182}" type="slidenum">
              <a:rPr lang="en-US" smtClean="0"/>
              <a:pPr/>
              <a:t>2</a:t>
            </a:fld>
            <a:endParaRPr lang="en-US"/>
          </a:p>
        </p:txBody>
      </p:sp>
      <p:sp>
        <p:nvSpPr>
          <p:cNvPr id="5" name="Slide Number Placeholder 3"/>
          <p:cNvSpPr txBox="1">
            <a:spLocks/>
          </p:cNvSpPr>
          <p:nvPr/>
        </p:nvSpPr>
        <p:spPr>
          <a:xfrm>
            <a:off x="-5638800" y="6294120"/>
            <a:ext cx="5638800" cy="533400"/>
          </a:xfrm>
          <a:prstGeom prst="rect">
            <a:avLst/>
          </a:prstGeom>
        </p:spPr>
        <p:txBody>
          <a:bodyPr vert="horz" lIns="0" tIns="0" rIns="0" bIns="0" anchor="b"/>
          <a:lstStyle/>
          <a:p>
            <a:pPr marL="0" marR="0" lvl="0" indent="0" defTabSz="914400" rtl="0" eaLnBrk="1" fontAlgn="auto" latinLnBrk="0" hangingPunct="1">
              <a:lnSpc>
                <a:spcPct val="100000"/>
              </a:lnSpc>
              <a:spcBef>
                <a:spcPts val="0"/>
              </a:spcBef>
              <a:spcAft>
                <a:spcPts val="0"/>
              </a:spcAft>
              <a:buClrTx/>
              <a:buSzTx/>
              <a:buFontTx/>
              <a:buNone/>
              <a:tabLst/>
              <a:defRPr/>
            </a:pPr>
            <a:r>
              <a:rPr lang="en-US" sz="1600" dirty="0" smtClean="0">
                <a:solidFill>
                  <a:srgbClr val="FFC000"/>
                </a:solidFill>
                <a:sym typeface="Webdings"/>
              </a:rPr>
              <a:t></a:t>
            </a:r>
            <a:r>
              <a:rPr lang="en-US" sz="1600" dirty="0" smtClean="0">
                <a:solidFill>
                  <a:srgbClr val="0000FF"/>
                </a:solidFill>
              </a:rPr>
              <a:t>Prepared and taught by </a:t>
            </a:r>
            <a:r>
              <a:rPr lang="en-US" sz="1600" b="1" dirty="0" err="1" smtClean="0">
                <a:solidFill>
                  <a:srgbClr val="FF0000"/>
                </a:solidFill>
              </a:rPr>
              <a:t>Mong</a:t>
            </a:r>
            <a:r>
              <a:rPr lang="en-US" sz="1600" b="1" dirty="0" smtClean="0">
                <a:solidFill>
                  <a:srgbClr val="FF0000"/>
                </a:solidFill>
              </a:rPr>
              <a:t> Mara</a:t>
            </a:r>
            <a:r>
              <a:rPr lang="en-US" sz="1600" b="1" dirty="0" smtClean="0">
                <a:solidFill>
                  <a:srgbClr val="0000FF"/>
                </a:solidFill>
              </a:rPr>
              <a:t>, contact: 012 488 812 </a:t>
            </a:r>
            <a:endParaRPr kumimoji="0" lang="en-US" sz="1600" b="0" i="0" u="none" strike="noStrike" kern="1200" cap="none" spc="0" normalizeH="0" baseline="0" noProof="0" dirty="0">
              <a:ln>
                <a:noFill/>
              </a:ln>
              <a:solidFill>
                <a:srgbClr val="0000FF"/>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repeatCount="indefinite"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00" fill="hold"/>
                                        <p:tgtEl>
                                          <p:spTgt spid="5"/>
                                        </p:tgtEl>
                                        <p:attrNameLst>
                                          <p:attrName>ppt_x</p:attrName>
                                        </p:attrNameLst>
                                      </p:cBhvr>
                                      <p:tavLst>
                                        <p:tav tm="0">
                                          <p:val>
                                            <p:strVal val="1+#ppt_w/2"/>
                                          </p:val>
                                        </p:tav>
                                        <p:tav tm="100000">
                                          <p:val>
                                            <p:strVal val="#ppt_x"/>
                                          </p:val>
                                        </p:tav>
                                      </p:tavLst>
                                    </p:anim>
                                    <p:anim calcmode="lin" valueType="num">
                                      <p:cBhvr additive="base">
                                        <p:cTn id="8" dur="500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762000"/>
            <a:ext cx="8229600" cy="990600"/>
          </a:xfrm>
        </p:spPr>
        <p:txBody>
          <a:bodyPr>
            <a:normAutofit/>
          </a:bodyPr>
          <a:lstStyle/>
          <a:p>
            <a:pPr algn="ctr"/>
            <a:r>
              <a:rPr lang="en-US" dirty="0" smtClean="0">
                <a:solidFill>
                  <a:srgbClr val="FF0000"/>
                </a:solidFill>
                <a:latin typeface="Times New Roman" pitchFamily="18" charset="0"/>
                <a:cs typeface="Times New Roman" pitchFamily="18" charset="0"/>
              </a:rPr>
              <a:t>Interval Estimate</a:t>
            </a:r>
            <a:endParaRPr lang="en-US" dirty="0">
              <a:solidFill>
                <a:srgbClr val="FF0000"/>
              </a:solidFill>
              <a:latin typeface="Times New Roman" pitchFamily="18" charset="0"/>
              <a:cs typeface="Times New Roman" pitchFamily="18" charset="0"/>
            </a:endParaRPr>
          </a:p>
        </p:txBody>
      </p:sp>
      <p:sp>
        <p:nvSpPr>
          <p:cNvPr id="4" name="Slide Number Placeholder 3"/>
          <p:cNvSpPr>
            <a:spLocks noGrp="1"/>
          </p:cNvSpPr>
          <p:nvPr>
            <p:ph type="sldNum" sz="quarter" idx="12"/>
          </p:nvPr>
        </p:nvSpPr>
        <p:spPr/>
        <p:txBody>
          <a:bodyPr/>
          <a:lstStyle/>
          <a:p>
            <a:fld id="{BD13CB69-C11B-4586-B2A4-1F995E803182}" type="slidenum">
              <a:rPr lang="en-US" sz="1600" smtClean="0">
                <a:latin typeface="Times New Roman" pitchFamily="18" charset="0"/>
                <a:cs typeface="Times New Roman" pitchFamily="18" charset="0"/>
              </a:rPr>
              <a:pPr/>
              <a:t>20</a:t>
            </a:fld>
            <a:endParaRPr lang="en-US" dirty="0">
              <a:latin typeface="Times New Roman" pitchFamily="18" charset="0"/>
              <a:cs typeface="Times New Roman" pitchFamily="18" charset="0"/>
            </a:endParaRPr>
          </a:p>
        </p:txBody>
      </p:sp>
      <p:sp>
        <p:nvSpPr>
          <p:cNvPr id="5" name="Slide Number Placeholder 3"/>
          <p:cNvSpPr txBox="1">
            <a:spLocks/>
          </p:cNvSpPr>
          <p:nvPr/>
        </p:nvSpPr>
        <p:spPr>
          <a:xfrm>
            <a:off x="-5867400" y="6294120"/>
            <a:ext cx="5867400" cy="533400"/>
          </a:xfrm>
          <a:prstGeom prst="rect">
            <a:avLst/>
          </a:prstGeom>
        </p:spPr>
        <p:txBody>
          <a:bodyPr vert="horz" lIns="0" tIns="0" rIns="0" bIns="0" anchor="b"/>
          <a:lstStyle/>
          <a:p>
            <a:pPr marL="0" marR="0" lvl="0" indent="0" defTabSz="914400" rtl="0" eaLnBrk="1" fontAlgn="auto" latinLnBrk="0" hangingPunct="1">
              <a:lnSpc>
                <a:spcPct val="100000"/>
              </a:lnSpc>
              <a:spcBef>
                <a:spcPts val="0"/>
              </a:spcBef>
              <a:spcAft>
                <a:spcPts val="0"/>
              </a:spcAft>
              <a:buClrTx/>
              <a:buSzTx/>
              <a:buFontTx/>
              <a:buNone/>
              <a:tabLst/>
              <a:defRPr/>
            </a:pPr>
            <a:r>
              <a:rPr lang="en-US" dirty="0" smtClean="0">
                <a:solidFill>
                  <a:srgbClr val="FFC000"/>
                </a:solidFill>
                <a:latin typeface="Times New Roman" pitchFamily="18" charset="0"/>
                <a:cs typeface="Times New Roman" pitchFamily="18" charset="0"/>
                <a:sym typeface="Webdings"/>
              </a:rPr>
              <a:t></a:t>
            </a:r>
            <a:r>
              <a:rPr lang="en-US" dirty="0" smtClean="0">
                <a:solidFill>
                  <a:srgbClr val="0000FF"/>
                </a:solidFill>
                <a:latin typeface="Times New Roman" pitchFamily="18" charset="0"/>
                <a:cs typeface="Times New Roman" pitchFamily="18" charset="0"/>
              </a:rPr>
              <a:t>Prepared and taught by </a:t>
            </a:r>
            <a:r>
              <a:rPr lang="en-US" b="1" dirty="0" err="1" smtClean="0">
                <a:solidFill>
                  <a:srgbClr val="FF0000"/>
                </a:solidFill>
                <a:latin typeface="Times New Roman" pitchFamily="18" charset="0"/>
                <a:cs typeface="Times New Roman" pitchFamily="18" charset="0"/>
              </a:rPr>
              <a:t>Mong</a:t>
            </a:r>
            <a:r>
              <a:rPr lang="en-US" b="1" dirty="0" smtClean="0">
                <a:solidFill>
                  <a:srgbClr val="FF0000"/>
                </a:solidFill>
                <a:latin typeface="Times New Roman" pitchFamily="18" charset="0"/>
                <a:cs typeface="Times New Roman" pitchFamily="18" charset="0"/>
              </a:rPr>
              <a:t> Mara</a:t>
            </a:r>
            <a:r>
              <a:rPr lang="en-US" b="1" dirty="0" smtClean="0">
                <a:solidFill>
                  <a:srgbClr val="0000FF"/>
                </a:solidFill>
                <a:latin typeface="Times New Roman" pitchFamily="18" charset="0"/>
                <a:cs typeface="Times New Roman" pitchFamily="18" charset="0"/>
              </a:rPr>
              <a:t>, contact: 012 488 812 </a:t>
            </a:r>
            <a:endParaRPr kumimoji="0" lang="en-US" b="0" i="0" u="none" strike="noStrike" kern="1200" cap="none" spc="0" normalizeH="0" baseline="0" noProof="0" dirty="0">
              <a:ln>
                <a:noFill/>
              </a:ln>
              <a:solidFill>
                <a:srgbClr val="0000FF"/>
              </a:solidFill>
              <a:effectLst/>
              <a:uLnTx/>
              <a:uFillTx/>
              <a:latin typeface="Times New Roman" pitchFamily="18" charset="0"/>
              <a:cs typeface="Times New Roman" pitchFamily="18" charset="0"/>
            </a:endParaRPr>
          </a:p>
        </p:txBody>
      </p:sp>
      <p:sp>
        <p:nvSpPr>
          <p:cNvPr id="6" name="TextBox 5"/>
          <p:cNvSpPr txBox="1"/>
          <p:nvPr/>
        </p:nvSpPr>
        <p:spPr>
          <a:xfrm>
            <a:off x="304800" y="1905000"/>
            <a:ext cx="8839200" cy="3970318"/>
          </a:xfrm>
          <a:prstGeom prst="rect">
            <a:avLst/>
          </a:prstGeom>
          <a:noFill/>
        </p:spPr>
        <p:txBody>
          <a:bodyPr wrap="square" rtlCol="0">
            <a:spAutoFit/>
          </a:bodyPr>
          <a:lstStyle/>
          <a:p>
            <a:pPr marL="288925" indent="-288925">
              <a:buFont typeface="Courier New" pitchFamily="49" charset="0"/>
              <a:buChar char="o"/>
            </a:pPr>
            <a:r>
              <a:rPr lang="en-US" sz="3600" dirty="0" smtClean="0">
                <a:latin typeface="Times New Roman" pitchFamily="18" charset="0"/>
                <a:cs typeface="Times New Roman" pitchFamily="18" charset="0"/>
              </a:rPr>
              <a:t>A 95% confidence interval means that about 95% of the similarly constructed intervals will contain the parameter being estimated, or 95% of the sample means for a specified sample size will lie within 1.96 standard deviations of the hypothesized population mean.</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repeatCount="indefinite"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00" fill="hold"/>
                                        <p:tgtEl>
                                          <p:spTgt spid="5"/>
                                        </p:tgtEl>
                                        <p:attrNameLst>
                                          <p:attrName>ppt_x</p:attrName>
                                        </p:attrNameLst>
                                      </p:cBhvr>
                                      <p:tavLst>
                                        <p:tav tm="0">
                                          <p:val>
                                            <p:strVal val="1+#ppt_w/2"/>
                                          </p:val>
                                        </p:tav>
                                        <p:tav tm="100000">
                                          <p:val>
                                            <p:strVal val="#ppt_x"/>
                                          </p:val>
                                        </p:tav>
                                      </p:tavLst>
                                    </p:anim>
                                    <p:anim calcmode="lin" valueType="num">
                                      <p:cBhvr additive="base">
                                        <p:cTn id="8" dur="30000" fill="hold"/>
                                        <p:tgtEl>
                                          <p:spTgt spid="5"/>
                                        </p:tgtEl>
                                        <p:attrNameLst>
                                          <p:attrName>ppt_y</p:attrName>
                                        </p:attrNameLst>
                                      </p:cBhvr>
                                      <p:tavLst>
                                        <p:tav tm="0">
                                          <p:val>
                                            <p:strVal val="#ppt_y"/>
                                          </p:val>
                                        </p:tav>
                                        <p:tav tm="100000">
                                          <p:val>
                                            <p:strVal val="#ppt_y"/>
                                          </p:val>
                                        </p:tav>
                                      </p:tavLst>
                                    </p:anim>
                                  </p:childTnLst>
                                </p:cTn>
                              </p:par>
                              <p:par>
                                <p:cTn id="9" presetID="20" presetClass="emph" presetSubtype="0" repeatCount="indefinite" fill="hold" grpId="0" nodeType="withEffect">
                                  <p:stCondLst>
                                    <p:cond delay="0"/>
                                  </p:stCondLst>
                                  <p:endCondLst>
                                    <p:cond evt="onNext" delay="0">
                                      <p:tgtEl>
                                        <p:sldTgt/>
                                      </p:tgtEl>
                                    </p:cond>
                                  </p:endCondLst>
                                  <p:iterate type="lt">
                                    <p:tmPct val="10000"/>
                                  </p:iterate>
                                  <p:childTnLst>
                                    <p:set>
                                      <p:cBhvr override="childStyle">
                                        <p:cTn id="10" dur="500" autoRev="1" fill="hold"/>
                                        <p:tgtEl>
                                          <p:spTgt spid="2"/>
                                        </p:tgtEl>
                                        <p:attrNameLst>
                                          <p:attrName>style.color</p:attrName>
                                        </p:attrNameLst>
                                      </p:cBhvr>
                                      <p:to>
                                        <p:clrVal>
                                          <a:schemeClr val="accent2"/>
                                        </p:clrVal>
                                      </p:to>
                                    </p:set>
                                    <p:set>
                                      <p:cBhvr>
                                        <p:cTn id="11" dur="500" autoRev="1" fill="hold"/>
                                        <p:tgtEl>
                                          <p:spTgt spid="2"/>
                                        </p:tgtEl>
                                        <p:attrNameLst>
                                          <p:attrName>fillcolor</p:attrName>
                                        </p:attrNameLst>
                                      </p:cBhvr>
                                      <p:to>
                                        <p:clrVal>
                                          <a:schemeClr val="accent2"/>
                                        </p:clrVal>
                                      </p:to>
                                    </p:set>
                                    <p:set>
                                      <p:cBhvr>
                                        <p:cTn id="12" dur="500" autoRev="1" fill="hold"/>
                                        <p:tgtEl>
                                          <p:spTgt spid="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762000"/>
            <a:ext cx="8229600" cy="990600"/>
          </a:xfrm>
        </p:spPr>
        <p:txBody>
          <a:bodyPr>
            <a:normAutofit/>
          </a:bodyPr>
          <a:lstStyle/>
          <a:p>
            <a:pPr algn="ctr"/>
            <a:r>
              <a:rPr lang="en-US" dirty="0" smtClean="0">
                <a:solidFill>
                  <a:srgbClr val="FF0000"/>
                </a:solidFill>
                <a:latin typeface="Times New Roman" pitchFamily="18" charset="0"/>
                <a:cs typeface="Times New Roman" pitchFamily="18" charset="0"/>
              </a:rPr>
              <a:t>Interval Estimate</a:t>
            </a:r>
            <a:endParaRPr lang="en-US" dirty="0">
              <a:solidFill>
                <a:srgbClr val="FF0000"/>
              </a:solidFill>
              <a:latin typeface="Times New Roman" pitchFamily="18" charset="0"/>
              <a:cs typeface="Times New Roman" pitchFamily="18" charset="0"/>
            </a:endParaRPr>
          </a:p>
        </p:txBody>
      </p:sp>
      <p:sp>
        <p:nvSpPr>
          <p:cNvPr id="4" name="Slide Number Placeholder 3"/>
          <p:cNvSpPr>
            <a:spLocks noGrp="1"/>
          </p:cNvSpPr>
          <p:nvPr>
            <p:ph type="sldNum" sz="quarter" idx="12"/>
          </p:nvPr>
        </p:nvSpPr>
        <p:spPr/>
        <p:txBody>
          <a:bodyPr/>
          <a:lstStyle/>
          <a:p>
            <a:fld id="{BD13CB69-C11B-4586-B2A4-1F995E803182}" type="slidenum">
              <a:rPr lang="en-US" sz="1600" smtClean="0">
                <a:latin typeface="Times New Roman" pitchFamily="18" charset="0"/>
                <a:cs typeface="Times New Roman" pitchFamily="18" charset="0"/>
              </a:rPr>
              <a:pPr/>
              <a:t>21</a:t>
            </a:fld>
            <a:endParaRPr lang="en-US" dirty="0">
              <a:latin typeface="Times New Roman" pitchFamily="18" charset="0"/>
              <a:cs typeface="Times New Roman" pitchFamily="18" charset="0"/>
            </a:endParaRPr>
          </a:p>
        </p:txBody>
      </p:sp>
      <p:sp>
        <p:nvSpPr>
          <p:cNvPr id="5" name="Slide Number Placeholder 3"/>
          <p:cNvSpPr txBox="1">
            <a:spLocks/>
          </p:cNvSpPr>
          <p:nvPr/>
        </p:nvSpPr>
        <p:spPr>
          <a:xfrm>
            <a:off x="-5867400" y="6294120"/>
            <a:ext cx="5867400" cy="533400"/>
          </a:xfrm>
          <a:prstGeom prst="rect">
            <a:avLst/>
          </a:prstGeom>
        </p:spPr>
        <p:txBody>
          <a:bodyPr vert="horz" lIns="0" tIns="0" rIns="0" bIns="0" anchor="b"/>
          <a:lstStyle/>
          <a:p>
            <a:pPr marL="0" marR="0" lvl="0" indent="0" defTabSz="914400" rtl="0" eaLnBrk="1" fontAlgn="auto" latinLnBrk="0" hangingPunct="1">
              <a:lnSpc>
                <a:spcPct val="100000"/>
              </a:lnSpc>
              <a:spcBef>
                <a:spcPts val="0"/>
              </a:spcBef>
              <a:spcAft>
                <a:spcPts val="0"/>
              </a:spcAft>
              <a:buClrTx/>
              <a:buSzTx/>
              <a:buFontTx/>
              <a:buNone/>
              <a:tabLst/>
              <a:defRPr/>
            </a:pPr>
            <a:r>
              <a:rPr lang="en-US" dirty="0" smtClean="0">
                <a:solidFill>
                  <a:srgbClr val="FFC000"/>
                </a:solidFill>
                <a:latin typeface="Times New Roman" pitchFamily="18" charset="0"/>
                <a:cs typeface="Times New Roman" pitchFamily="18" charset="0"/>
                <a:sym typeface="Webdings"/>
              </a:rPr>
              <a:t></a:t>
            </a:r>
            <a:r>
              <a:rPr lang="en-US" dirty="0" smtClean="0">
                <a:solidFill>
                  <a:srgbClr val="0000FF"/>
                </a:solidFill>
                <a:latin typeface="Times New Roman" pitchFamily="18" charset="0"/>
                <a:cs typeface="Times New Roman" pitchFamily="18" charset="0"/>
              </a:rPr>
              <a:t>Prepared and taught by </a:t>
            </a:r>
            <a:r>
              <a:rPr lang="en-US" b="1" dirty="0" err="1" smtClean="0">
                <a:solidFill>
                  <a:srgbClr val="FF0000"/>
                </a:solidFill>
                <a:latin typeface="Times New Roman" pitchFamily="18" charset="0"/>
                <a:cs typeface="Times New Roman" pitchFamily="18" charset="0"/>
              </a:rPr>
              <a:t>Mong</a:t>
            </a:r>
            <a:r>
              <a:rPr lang="en-US" b="1" dirty="0" smtClean="0">
                <a:solidFill>
                  <a:srgbClr val="FF0000"/>
                </a:solidFill>
                <a:latin typeface="Times New Roman" pitchFamily="18" charset="0"/>
                <a:cs typeface="Times New Roman" pitchFamily="18" charset="0"/>
              </a:rPr>
              <a:t> Mara</a:t>
            </a:r>
            <a:r>
              <a:rPr lang="en-US" b="1" dirty="0" smtClean="0">
                <a:solidFill>
                  <a:srgbClr val="0000FF"/>
                </a:solidFill>
                <a:latin typeface="Times New Roman" pitchFamily="18" charset="0"/>
                <a:cs typeface="Times New Roman" pitchFamily="18" charset="0"/>
              </a:rPr>
              <a:t>, contact: 012 488 812 </a:t>
            </a:r>
            <a:endParaRPr kumimoji="0" lang="en-US" b="0" i="0" u="none" strike="noStrike" kern="1200" cap="none" spc="0" normalizeH="0" baseline="0" noProof="0" dirty="0">
              <a:ln>
                <a:noFill/>
              </a:ln>
              <a:solidFill>
                <a:srgbClr val="0000FF"/>
              </a:solidFill>
              <a:effectLst/>
              <a:uLnTx/>
              <a:uFillTx/>
              <a:latin typeface="Times New Roman" pitchFamily="18" charset="0"/>
              <a:cs typeface="Times New Roman" pitchFamily="18" charset="0"/>
            </a:endParaRPr>
          </a:p>
        </p:txBody>
      </p:sp>
      <p:sp>
        <p:nvSpPr>
          <p:cNvPr id="6" name="TextBox 5"/>
          <p:cNvSpPr txBox="1"/>
          <p:nvPr/>
        </p:nvSpPr>
        <p:spPr>
          <a:xfrm>
            <a:off x="304800" y="1905000"/>
            <a:ext cx="8839200" cy="3970318"/>
          </a:xfrm>
          <a:prstGeom prst="rect">
            <a:avLst/>
          </a:prstGeom>
          <a:noFill/>
        </p:spPr>
        <p:txBody>
          <a:bodyPr wrap="square" rtlCol="0">
            <a:spAutoFit/>
          </a:bodyPr>
          <a:lstStyle/>
          <a:p>
            <a:pPr marL="288925" indent="-288925">
              <a:buFont typeface="Courier New" pitchFamily="49" charset="0"/>
              <a:buChar char="o"/>
            </a:pPr>
            <a:r>
              <a:rPr lang="en-US" sz="3600" dirty="0" smtClean="0">
                <a:latin typeface="Times New Roman" pitchFamily="18" charset="0"/>
                <a:cs typeface="Times New Roman" pitchFamily="18" charset="0"/>
              </a:rPr>
              <a:t>A 99% confidence interval means that about 99% of the similarly constructed intervals will contain the parameter being estimated, or 99% of the sample means for a specified sample size will lie within 2.58 standard deviations of the hypothesized population mean.</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repeatCount="indefinite"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00" fill="hold"/>
                                        <p:tgtEl>
                                          <p:spTgt spid="5"/>
                                        </p:tgtEl>
                                        <p:attrNameLst>
                                          <p:attrName>ppt_x</p:attrName>
                                        </p:attrNameLst>
                                      </p:cBhvr>
                                      <p:tavLst>
                                        <p:tav tm="0">
                                          <p:val>
                                            <p:strVal val="1+#ppt_w/2"/>
                                          </p:val>
                                        </p:tav>
                                        <p:tav tm="100000">
                                          <p:val>
                                            <p:strVal val="#ppt_x"/>
                                          </p:val>
                                        </p:tav>
                                      </p:tavLst>
                                    </p:anim>
                                    <p:anim calcmode="lin" valueType="num">
                                      <p:cBhvr additive="base">
                                        <p:cTn id="8" dur="30000" fill="hold"/>
                                        <p:tgtEl>
                                          <p:spTgt spid="5"/>
                                        </p:tgtEl>
                                        <p:attrNameLst>
                                          <p:attrName>ppt_y</p:attrName>
                                        </p:attrNameLst>
                                      </p:cBhvr>
                                      <p:tavLst>
                                        <p:tav tm="0">
                                          <p:val>
                                            <p:strVal val="#ppt_y"/>
                                          </p:val>
                                        </p:tav>
                                        <p:tav tm="100000">
                                          <p:val>
                                            <p:strVal val="#ppt_y"/>
                                          </p:val>
                                        </p:tav>
                                      </p:tavLst>
                                    </p:anim>
                                  </p:childTnLst>
                                </p:cTn>
                              </p:par>
                              <p:par>
                                <p:cTn id="9" presetID="20" presetClass="emph" presetSubtype="0" repeatCount="indefinite" fill="hold" grpId="0" nodeType="withEffect">
                                  <p:stCondLst>
                                    <p:cond delay="0"/>
                                  </p:stCondLst>
                                  <p:endCondLst>
                                    <p:cond evt="onNext" delay="0">
                                      <p:tgtEl>
                                        <p:sldTgt/>
                                      </p:tgtEl>
                                    </p:cond>
                                  </p:endCondLst>
                                  <p:iterate type="lt">
                                    <p:tmPct val="10000"/>
                                  </p:iterate>
                                  <p:childTnLst>
                                    <p:set>
                                      <p:cBhvr override="childStyle">
                                        <p:cTn id="10" dur="500" autoRev="1" fill="hold"/>
                                        <p:tgtEl>
                                          <p:spTgt spid="2"/>
                                        </p:tgtEl>
                                        <p:attrNameLst>
                                          <p:attrName>style.color</p:attrName>
                                        </p:attrNameLst>
                                      </p:cBhvr>
                                      <p:to>
                                        <p:clrVal>
                                          <a:schemeClr val="accent2"/>
                                        </p:clrVal>
                                      </p:to>
                                    </p:set>
                                    <p:set>
                                      <p:cBhvr>
                                        <p:cTn id="11" dur="500" autoRev="1" fill="hold"/>
                                        <p:tgtEl>
                                          <p:spTgt spid="2"/>
                                        </p:tgtEl>
                                        <p:attrNameLst>
                                          <p:attrName>fillcolor</p:attrName>
                                        </p:attrNameLst>
                                      </p:cBhvr>
                                      <p:to>
                                        <p:clrVal>
                                          <a:schemeClr val="accent2"/>
                                        </p:clrVal>
                                      </p:to>
                                    </p:set>
                                    <p:set>
                                      <p:cBhvr>
                                        <p:cTn id="12" dur="500" autoRev="1" fill="hold"/>
                                        <p:tgtEl>
                                          <p:spTgt spid="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533400"/>
            <a:ext cx="8229600" cy="990600"/>
          </a:xfrm>
        </p:spPr>
        <p:txBody>
          <a:bodyPr>
            <a:normAutofit fontScale="90000"/>
          </a:bodyPr>
          <a:lstStyle/>
          <a:p>
            <a:pPr algn="ctr"/>
            <a:r>
              <a:rPr lang="en-US" dirty="0" smtClean="0">
                <a:solidFill>
                  <a:srgbClr val="FF0000"/>
                </a:solidFill>
                <a:latin typeface="Times New Roman" pitchFamily="18" charset="0"/>
                <a:cs typeface="Times New Roman" pitchFamily="18" charset="0"/>
              </a:rPr>
              <a:t>Standard Error of Sample means</a:t>
            </a:r>
            <a:endParaRPr lang="en-US" dirty="0">
              <a:solidFill>
                <a:srgbClr val="FF0000"/>
              </a:solidFill>
              <a:latin typeface="Times New Roman" pitchFamily="18" charset="0"/>
              <a:cs typeface="Times New Roman" pitchFamily="18" charset="0"/>
            </a:endParaRPr>
          </a:p>
        </p:txBody>
      </p:sp>
      <p:sp>
        <p:nvSpPr>
          <p:cNvPr id="4" name="Slide Number Placeholder 3"/>
          <p:cNvSpPr>
            <a:spLocks noGrp="1"/>
          </p:cNvSpPr>
          <p:nvPr>
            <p:ph type="sldNum" sz="quarter" idx="12"/>
          </p:nvPr>
        </p:nvSpPr>
        <p:spPr/>
        <p:txBody>
          <a:bodyPr/>
          <a:lstStyle/>
          <a:p>
            <a:fld id="{BD13CB69-C11B-4586-B2A4-1F995E803182}" type="slidenum">
              <a:rPr lang="en-US" sz="1600" smtClean="0">
                <a:latin typeface="Times New Roman" pitchFamily="18" charset="0"/>
                <a:cs typeface="Times New Roman" pitchFamily="18" charset="0"/>
              </a:rPr>
              <a:pPr/>
              <a:t>22</a:t>
            </a:fld>
            <a:endParaRPr lang="en-US" dirty="0">
              <a:latin typeface="Times New Roman" pitchFamily="18" charset="0"/>
              <a:cs typeface="Times New Roman" pitchFamily="18" charset="0"/>
            </a:endParaRPr>
          </a:p>
        </p:txBody>
      </p:sp>
      <p:sp>
        <p:nvSpPr>
          <p:cNvPr id="5" name="Slide Number Placeholder 3"/>
          <p:cNvSpPr txBox="1">
            <a:spLocks/>
          </p:cNvSpPr>
          <p:nvPr/>
        </p:nvSpPr>
        <p:spPr>
          <a:xfrm>
            <a:off x="-5867400" y="6294120"/>
            <a:ext cx="5867400" cy="533400"/>
          </a:xfrm>
          <a:prstGeom prst="rect">
            <a:avLst/>
          </a:prstGeom>
        </p:spPr>
        <p:txBody>
          <a:bodyPr vert="horz" lIns="0" tIns="0" rIns="0" bIns="0" anchor="b"/>
          <a:lstStyle/>
          <a:p>
            <a:pPr marL="0" marR="0" lvl="0" indent="0" defTabSz="914400" rtl="0" eaLnBrk="1" fontAlgn="auto" latinLnBrk="0" hangingPunct="1">
              <a:lnSpc>
                <a:spcPct val="100000"/>
              </a:lnSpc>
              <a:spcBef>
                <a:spcPts val="0"/>
              </a:spcBef>
              <a:spcAft>
                <a:spcPts val="0"/>
              </a:spcAft>
              <a:buClrTx/>
              <a:buSzTx/>
              <a:buFontTx/>
              <a:buNone/>
              <a:tabLst/>
              <a:defRPr/>
            </a:pPr>
            <a:r>
              <a:rPr lang="en-US" dirty="0" smtClean="0">
                <a:solidFill>
                  <a:srgbClr val="FFC000"/>
                </a:solidFill>
                <a:latin typeface="Times New Roman" pitchFamily="18" charset="0"/>
                <a:cs typeface="Times New Roman" pitchFamily="18" charset="0"/>
                <a:sym typeface="Webdings"/>
              </a:rPr>
              <a:t></a:t>
            </a:r>
            <a:r>
              <a:rPr lang="en-US" dirty="0" smtClean="0">
                <a:solidFill>
                  <a:srgbClr val="0000FF"/>
                </a:solidFill>
                <a:latin typeface="Times New Roman" pitchFamily="18" charset="0"/>
                <a:cs typeface="Times New Roman" pitchFamily="18" charset="0"/>
              </a:rPr>
              <a:t>Prepared and taught by </a:t>
            </a:r>
            <a:r>
              <a:rPr lang="en-US" b="1" dirty="0" err="1" smtClean="0">
                <a:solidFill>
                  <a:srgbClr val="FF0000"/>
                </a:solidFill>
                <a:latin typeface="Times New Roman" pitchFamily="18" charset="0"/>
                <a:cs typeface="Times New Roman" pitchFamily="18" charset="0"/>
              </a:rPr>
              <a:t>Mong</a:t>
            </a:r>
            <a:r>
              <a:rPr lang="en-US" b="1" dirty="0" smtClean="0">
                <a:solidFill>
                  <a:srgbClr val="FF0000"/>
                </a:solidFill>
                <a:latin typeface="Times New Roman" pitchFamily="18" charset="0"/>
                <a:cs typeface="Times New Roman" pitchFamily="18" charset="0"/>
              </a:rPr>
              <a:t> Mara</a:t>
            </a:r>
            <a:r>
              <a:rPr lang="en-US" b="1" dirty="0" smtClean="0">
                <a:solidFill>
                  <a:srgbClr val="0000FF"/>
                </a:solidFill>
                <a:latin typeface="Times New Roman" pitchFamily="18" charset="0"/>
                <a:cs typeface="Times New Roman" pitchFamily="18" charset="0"/>
              </a:rPr>
              <a:t>, contact: 012 488 812 </a:t>
            </a:r>
            <a:endParaRPr kumimoji="0" lang="en-US" b="0" i="0" u="none" strike="noStrike" kern="1200" cap="none" spc="0" normalizeH="0" baseline="0" noProof="0" dirty="0">
              <a:ln>
                <a:noFill/>
              </a:ln>
              <a:solidFill>
                <a:srgbClr val="0000FF"/>
              </a:solidFill>
              <a:effectLst/>
              <a:uLnTx/>
              <a:uFillTx/>
              <a:latin typeface="Times New Roman" pitchFamily="18" charset="0"/>
              <a:cs typeface="Times New Roman" pitchFamily="18" charset="0"/>
            </a:endParaRPr>
          </a:p>
        </p:txBody>
      </p:sp>
      <p:sp>
        <p:nvSpPr>
          <p:cNvPr id="6" name="TextBox 5"/>
          <p:cNvSpPr txBox="1"/>
          <p:nvPr/>
        </p:nvSpPr>
        <p:spPr>
          <a:xfrm>
            <a:off x="304800" y="1905000"/>
            <a:ext cx="8839200" cy="4524315"/>
          </a:xfrm>
          <a:prstGeom prst="rect">
            <a:avLst/>
          </a:prstGeom>
          <a:noFill/>
        </p:spPr>
        <p:txBody>
          <a:bodyPr wrap="square" rtlCol="0">
            <a:spAutoFit/>
          </a:bodyPr>
          <a:lstStyle/>
          <a:p>
            <a:pPr marL="396875" indent="-396875">
              <a:buClr>
                <a:srgbClr val="0000FF"/>
              </a:buClr>
              <a:buFont typeface="Wingdings" pitchFamily="2" charset="2"/>
              <a:buChar char="v"/>
            </a:pPr>
            <a:r>
              <a:rPr lang="en-US" sz="3600" dirty="0" smtClean="0">
                <a:latin typeface="Times New Roman" pitchFamily="18" charset="0"/>
                <a:cs typeface="Times New Roman" pitchFamily="18" charset="0"/>
              </a:rPr>
              <a:t>The </a:t>
            </a:r>
            <a:r>
              <a:rPr lang="en-US" sz="3600" dirty="0" smtClean="0">
                <a:solidFill>
                  <a:srgbClr val="7912EA"/>
                </a:solidFill>
                <a:latin typeface="Times New Roman" pitchFamily="18" charset="0"/>
                <a:cs typeface="Times New Roman" pitchFamily="18" charset="0"/>
              </a:rPr>
              <a:t>standard error of the sample means</a:t>
            </a:r>
            <a:r>
              <a:rPr lang="en-US" sz="3600" dirty="0" smtClean="0">
                <a:latin typeface="Times New Roman" pitchFamily="18" charset="0"/>
                <a:cs typeface="Times New Roman" pitchFamily="18" charset="0"/>
              </a:rPr>
              <a:t> is the standard deviation of the sampling distribution of the sample means.</a:t>
            </a:r>
          </a:p>
          <a:p>
            <a:pPr marL="396875" indent="-396875">
              <a:buClr>
                <a:srgbClr val="0000FF"/>
              </a:buClr>
              <a:buFont typeface="Wingdings" pitchFamily="2" charset="2"/>
              <a:buChar char="v"/>
            </a:pPr>
            <a:r>
              <a:rPr lang="en-US" sz="3600" dirty="0" smtClean="0">
                <a:latin typeface="Times New Roman" pitchFamily="18" charset="0"/>
                <a:cs typeface="Times New Roman" pitchFamily="18" charset="0"/>
              </a:rPr>
              <a:t>It is computed by the formula</a:t>
            </a:r>
          </a:p>
          <a:p>
            <a:pPr marL="288925" indent="-288925">
              <a:buFont typeface="Courier New" pitchFamily="49" charset="0"/>
              <a:buChar char="o"/>
            </a:pPr>
            <a:endParaRPr lang="en-US" sz="3600" dirty="0" smtClean="0">
              <a:latin typeface="Times New Roman" pitchFamily="18" charset="0"/>
              <a:cs typeface="Times New Roman" pitchFamily="18" charset="0"/>
            </a:endParaRPr>
          </a:p>
          <a:p>
            <a:pPr marL="288925" indent="-288925"/>
            <a:endParaRPr lang="en-US" sz="3600" dirty="0" smtClean="0">
              <a:latin typeface="Times New Roman" pitchFamily="18" charset="0"/>
              <a:cs typeface="Times New Roman" pitchFamily="18" charset="0"/>
            </a:endParaRPr>
          </a:p>
          <a:p>
            <a:pPr marL="396875" indent="-396875"/>
            <a:r>
              <a:rPr lang="en-US" sz="3600" dirty="0" smtClean="0">
                <a:latin typeface="Times New Roman" pitchFamily="18" charset="0"/>
                <a:cs typeface="Times New Roman" pitchFamily="18" charset="0"/>
              </a:rPr>
              <a:t>	where </a:t>
            </a:r>
            <a:r>
              <a:rPr lang="el-GR" sz="3600" dirty="0" smtClean="0">
                <a:latin typeface="Times New Roman"/>
                <a:cs typeface="Times New Roman"/>
              </a:rPr>
              <a:t>σ</a:t>
            </a:r>
            <a:r>
              <a:rPr lang="en-US" sz="3600" dirty="0" smtClean="0">
                <a:latin typeface="Times New Roman"/>
                <a:cs typeface="Times New Roman"/>
              </a:rPr>
              <a:t> is the standard deviation of the population</a:t>
            </a:r>
            <a:r>
              <a:rPr lang="en-US" sz="3600" dirty="0" smtClean="0">
                <a:latin typeface="Times New Roman" pitchFamily="18" charset="0"/>
                <a:cs typeface="Times New Roman" pitchFamily="18" charset="0"/>
              </a:rPr>
              <a:t> and n is the sample size.</a:t>
            </a:r>
          </a:p>
        </p:txBody>
      </p:sp>
      <p:graphicFrame>
        <p:nvGraphicFramePr>
          <p:cNvPr id="7" name="Object 6"/>
          <p:cNvGraphicFramePr>
            <a:graphicFrameLocks noChangeAspect="1"/>
          </p:cNvGraphicFramePr>
          <p:nvPr/>
        </p:nvGraphicFramePr>
        <p:xfrm>
          <a:off x="2895600" y="3886201"/>
          <a:ext cx="2209800" cy="1752600"/>
        </p:xfrm>
        <a:graphic>
          <a:graphicData uri="http://schemas.openxmlformats.org/presentationml/2006/ole">
            <p:oleObj spid="_x0000_s1026" name="Equation" r:id="rId3" imgW="342720" imgH="304560" progId="Equation.DSMT4">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repeatCount="indefinite"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00" fill="hold"/>
                                        <p:tgtEl>
                                          <p:spTgt spid="5"/>
                                        </p:tgtEl>
                                        <p:attrNameLst>
                                          <p:attrName>ppt_x</p:attrName>
                                        </p:attrNameLst>
                                      </p:cBhvr>
                                      <p:tavLst>
                                        <p:tav tm="0">
                                          <p:val>
                                            <p:strVal val="1+#ppt_w/2"/>
                                          </p:val>
                                        </p:tav>
                                        <p:tav tm="100000">
                                          <p:val>
                                            <p:strVal val="#ppt_x"/>
                                          </p:val>
                                        </p:tav>
                                      </p:tavLst>
                                    </p:anim>
                                    <p:anim calcmode="lin" valueType="num">
                                      <p:cBhvr additive="base">
                                        <p:cTn id="8" dur="30000" fill="hold"/>
                                        <p:tgtEl>
                                          <p:spTgt spid="5"/>
                                        </p:tgtEl>
                                        <p:attrNameLst>
                                          <p:attrName>ppt_y</p:attrName>
                                        </p:attrNameLst>
                                      </p:cBhvr>
                                      <p:tavLst>
                                        <p:tav tm="0">
                                          <p:val>
                                            <p:strVal val="#ppt_y"/>
                                          </p:val>
                                        </p:tav>
                                        <p:tav tm="100000">
                                          <p:val>
                                            <p:strVal val="#ppt_y"/>
                                          </p:val>
                                        </p:tav>
                                      </p:tavLst>
                                    </p:anim>
                                  </p:childTnLst>
                                </p:cTn>
                              </p:par>
                              <p:par>
                                <p:cTn id="9" presetID="20" presetClass="emph" presetSubtype="0" repeatCount="indefinite" fill="hold" grpId="0" nodeType="withEffect">
                                  <p:stCondLst>
                                    <p:cond delay="0"/>
                                  </p:stCondLst>
                                  <p:endCondLst>
                                    <p:cond evt="onNext" delay="0">
                                      <p:tgtEl>
                                        <p:sldTgt/>
                                      </p:tgtEl>
                                    </p:cond>
                                  </p:endCondLst>
                                  <p:iterate type="lt">
                                    <p:tmPct val="10000"/>
                                  </p:iterate>
                                  <p:childTnLst>
                                    <p:set>
                                      <p:cBhvr override="childStyle">
                                        <p:cTn id="10" dur="500" autoRev="1" fill="hold"/>
                                        <p:tgtEl>
                                          <p:spTgt spid="2"/>
                                        </p:tgtEl>
                                        <p:attrNameLst>
                                          <p:attrName>style.color</p:attrName>
                                        </p:attrNameLst>
                                      </p:cBhvr>
                                      <p:to>
                                        <p:clrVal>
                                          <a:schemeClr val="accent2"/>
                                        </p:clrVal>
                                      </p:to>
                                    </p:set>
                                    <p:set>
                                      <p:cBhvr>
                                        <p:cTn id="11" dur="500" autoRev="1" fill="hold"/>
                                        <p:tgtEl>
                                          <p:spTgt spid="2"/>
                                        </p:tgtEl>
                                        <p:attrNameLst>
                                          <p:attrName>fillcolor</p:attrName>
                                        </p:attrNameLst>
                                      </p:cBhvr>
                                      <p:to>
                                        <p:clrVal>
                                          <a:schemeClr val="accent2"/>
                                        </p:clrVal>
                                      </p:to>
                                    </p:set>
                                    <p:set>
                                      <p:cBhvr>
                                        <p:cTn id="12" dur="500" autoRev="1" fill="hold"/>
                                        <p:tgtEl>
                                          <p:spTgt spid="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533400"/>
            <a:ext cx="8229600" cy="990600"/>
          </a:xfrm>
        </p:spPr>
        <p:txBody>
          <a:bodyPr>
            <a:normAutofit fontScale="90000"/>
          </a:bodyPr>
          <a:lstStyle/>
          <a:p>
            <a:pPr algn="ctr"/>
            <a:r>
              <a:rPr lang="en-US" dirty="0" smtClean="0">
                <a:solidFill>
                  <a:srgbClr val="FF0000"/>
                </a:solidFill>
                <a:latin typeface="Times New Roman" pitchFamily="18" charset="0"/>
                <a:cs typeface="Times New Roman" pitchFamily="18" charset="0"/>
              </a:rPr>
              <a:t>Standard Error of Sample means</a:t>
            </a:r>
            <a:endParaRPr lang="en-US" dirty="0">
              <a:solidFill>
                <a:srgbClr val="FF0000"/>
              </a:solidFill>
              <a:latin typeface="Times New Roman" pitchFamily="18" charset="0"/>
              <a:cs typeface="Times New Roman" pitchFamily="18" charset="0"/>
            </a:endParaRPr>
          </a:p>
        </p:txBody>
      </p:sp>
      <p:sp>
        <p:nvSpPr>
          <p:cNvPr id="4" name="Slide Number Placeholder 3"/>
          <p:cNvSpPr>
            <a:spLocks noGrp="1"/>
          </p:cNvSpPr>
          <p:nvPr>
            <p:ph type="sldNum" sz="quarter" idx="12"/>
          </p:nvPr>
        </p:nvSpPr>
        <p:spPr/>
        <p:txBody>
          <a:bodyPr/>
          <a:lstStyle/>
          <a:p>
            <a:fld id="{BD13CB69-C11B-4586-B2A4-1F995E803182}" type="slidenum">
              <a:rPr lang="en-US" sz="1600" smtClean="0">
                <a:latin typeface="Times New Roman" pitchFamily="18" charset="0"/>
                <a:cs typeface="Times New Roman" pitchFamily="18" charset="0"/>
              </a:rPr>
              <a:pPr/>
              <a:t>23</a:t>
            </a:fld>
            <a:endParaRPr lang="en-US" dirty="0">
              <a:latin typeface="Times New Roman" pitchFamily="18" charset="0"/>
              <a:cs typeface="Times New Roman" pitchFamily="18" charset="0"/>
            </a:endParaRPr>
          </a:p>
        </p:txBody>
      </p:sp>
      <p:sp>
        <p:nvSpPr>
          <p:cNvPr id="5" name="Slide Number Placeholder 3"/>
          <p:cNvSpPr txBox="1">
            <a:spLocks/>
          </p:cNvSpPr>
          <p:nvPr/>
        </p:nvSpPr>
        <p:spPr>
          <a:xfrm>
            <a:off x="-5867400" y="6294120"/>
            <a:ext cx="5867400" cy="533400"/>
          </a:xfrm>
          <a:prstGeom prst="rect">
            <a:avLst/>
          </a:prstGeom>
        </p:spPr>
        <p:txBody>
          <a:bodyPr vert="horz" lIns="0" tIns="0" rIns="0" bIns="0" anchor="b"/>
          <a:lstStyle/>
          <a:p>
            <a:pPr marL="0" marR="0" lvl="0" indent="0" defTabSz="914400" rtl="0" eaLnBrk="1" fontAlgn="auto" latinLnBrk="0" hangingPunct="1">
              <a:lnSpc>
                <a:spcPct val="100000"/>
              </a:lnSpc>
              <a:spcBef>
                <a:spcPts val="0"/>
              </a:spcBef>
              <a:spcAft>
                <a:spcPts val="0"/>
              </a:spcAft>
              <a:buClrTx/>
              <a:buSzTx/>
              <a:buFontTx/>
              <a:buNone/>
              <a:tabLst/>
              <a:defRPr/>
            </a:pPr>
            <a:r>
              <a:rPr lang="en-US" dirty="0" smtClean="0">
                <a:solidFill>
                  <a:srgbClr val="FFC000"/>
                </a:solidFill>
                <a:latin typeface="Times New Roman" pitchFamily="18" charset="0"/>
                <a:cs typeface="Times New Roman" pitchFamily="18" charset="0"/>
                <a:sym typeface="Webdings"/>
              </a:rPr>
              <a:t></a:t>
            </a:r>
            <a:r>
              <a:rPr lang="en-US" dirty="0" smtClean="0">
                <a:solidFill>
                  <a:srgbClr val="0000FF"/>
                </a:solidFill>
                <a:latin typeface="Times New Roman" pitchFamily="18" charset="0"/>
                <a:cs typeface="Times New Roman" pitchFamily="18" charset="0"/>
              </a:rPr>
              <a:t>Prepared and taught by </a:t>
            </a:r>
            <a:r>
              <a:rPr lang="en-US" b="1" dirty="0" err="1" smtClean="0">
                <a:solidFill>
                  <a:srgbClr val="FF0000"/>
                </a:solidFill>
                <a:latin typeface="Times New Roman" pitchFamily="18" charset="0"/>
                <a:cs typeface="Times New Roman" pitchFamily="18" charset="0"/>
              </a:rPr>
              <a:t>Mong</a:t>
            </a:r>
            <a:r>
              <a:rPr lang="en-US" b="1" dirty="0" smtClean="0">
                <a:solidFill>
                  <a:srgbClr val="FF0000"/>
                </a:solidFill>
                <a:latin typeface="Times New Roman" pitchFamily="18" charset="0"/>
                <a:cs typeface="Times New Roman" pitchFamily="18" charset="0"/>
              </a:rPr>
              <a:t> Mara</a:t>
            </a:r>
            <a:r>
              <a:rPr lang="en-US" b="1" dirty="0" smtClean="0">
                <a:solidFill>
                  <a:srgbClr val="0000FF"/>
                </a:solidFill>
                <a:latin typeface="Times New Roman" pitchFamily="18" charset="0"/>
                <a:cs typeface="Times New Roman" pitchFamily="18" charset="0"/>
              </a:rPr>
              <a:t>, contact: 012 488 812 </a:t>
            </a:r>
            <a:endParaRPr kumimoji="0" lang="en-US" b="0" i="0" u="none" strike="noStrike" kern="1200" cap="none" spc="0" normalizeH="0" baseline="0" noProof="0" dirty="0">
              <a:ln>
                <a:noFill/>
              </a:ln>
              <a:solidFill>
                <a:srgbClr val="0000FF"/>
              </a:solidFill>
              <a:effectLst/>
              <a:uLnTx/>
              <a:uFillTx/>
              <a:latin typeface="Times New Roman" pitchFamily="18" charset="0"/>
              <a:cs typeface="Times New Roman" pitchFamily="18" charset="0"/>
            </a:endParaRPr>
          </a:p>
        </p:txBody>
      </p:sp>
      <p:sp>
        <p:nvSpPr>
          <p:cNvPr id="6" name="TextBox 5"/>
          <p:cNvSpPr txBox="1"/>
          <p:nvPr/>
        </p:nvSpPr>
        <p:spPr>
          <a:xfrm>
            <a:off x="304800" y="1905000"/>
            <a:ext cx="8839200" cy="2862322"/>
          </a:xfrm>
          <a:prstGeom prst="rect">
            <a:avLst/>
          </a:prstGeom>
          <a:noFill/>
        </p:spPr>
        <p:txBody>
          <a:bodyPr wrap="square" rtlCol="0">
            <a:spAutoFit/>
          </a:bodyPr>
          <a:lstStyle/>
          <a:p>
            <a:pPr marL="396875" indent="-396875">
              <a:buClr>
                <a:srgbClr val="0000FF"/>
              </a:buClr>
              <a:buFont typeface="Wingdings" pitchFamily="2" charset="2"/>
              <a:buChar char="v"/>
            </a:pPr>
            <a:r>
              <a:rPr lang="en-US" sz="3600" dirty="0" smtClean="0">
                <a:latin typeface="Times New Roman" pitchFamily="18" charset="0"/>
                <a:cs typeface="Times New Roman" pitchFamily="18" charset="0"/>
              </a:rPr>
              <a:t>If </a:t>
            </a:r>
            <a:r>
              <a:rPr lang="el-GR" sz="3600" dirty="0" smtClean="0">
                <a:latin typeface="Times New Roman"/>
                <a:cs typeface="Times New Roman"/>
              </a:rPr>
              <a:t>σ</a:t>
            </a:r>
            <a:r>
              <a:rPr lang="en-US" sz="3600" dirty="0" smtClean="0">
                <a:latin typeface="Times New Roman"/>
                <a:cs typeface="Times New Roman"/>
              </a:rPr>
              <a:t> is not known and n ≥ 30, the standard deviation of the sample, s, is used to approximate the population standard deviation and the formula for the standard error is </a:t>
            </a:r>
            <a:endParaRPr lang="en-US" sz="3600" dirty="0" smtClean="0">
              <a:latin typeface="Times New Roman" pitchFamily="18" charset="0"/>
              <a:cs typeface="Times New Roman" pitchFamily="18" charset="0"/>
            </a:endParaRPr>
          </a:p>
        </p:txBody>
      </p:sp>
      <p:graphicFrame>
        <p:nvGraphicFramePr>
          <p:cNvPr id="2051" name="Object 6"/>
          <p:cNvGraphicFramePr>
            <a:graphicFrameLocks/>
          </p:cNvGraphicFramePr>
          <p:nvPr/>
        </p:nvGraphicFramePr>
        <p:xfrm>
          <a:off x="3429000" y="4267200"/>
          <a:ext cx="2209800" cy="1752600"/>
        </p:xfrm>
        <a:graphic>
          <a:graphicData uri="http://schemas.openxmlformats.org/presentationml/2006/ole">
            <p:oleObj spid="_x0000_s2051" name="Equation" r:id="rId3" imgW="507960" imgH="419040" progId="Equation.DSMT4">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repeatCount="indefinite"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00" fill="hold"/>
                                        <p:tgtEl>
                                          <p:spTgt spid="5"/>
                                        </p:tgtEl>
                                        <p:attrNameLst>
                                          <p:attrName>ppt_x</p:attrName>
                                        </p:attrNameLst>
                                      </p:cBhvr>
                                      <p:tavLst>
                                        <p:tav tm="0">
                                          <p:val>
                                            <p:strVal val="1+#ppt_w/2"/>
                                          </p:val>
                                        </p:tav>
                                        <p:tav tm="100000">
                                          <p:val>
                                            <p:strVal val="#ppt_x"/>
                                          </p:val>
                                        </p:tav>
                                      </p:tavLst>
                                    </p:anim>
                                    <p:anim calcmode="lin" valueType="num">
                                      <p:cBhvr additive="base">
                                        <p:cTn id="8" dur="30000" fill="hold"/>
                                        <p:tgtEl>
                                          <p:spTgt spid="5"/>
                                        </p:tgtEl>
                                        <p:attrNameLst>
                                          <p:attrName>ppt_y</p:attrName>
                                        </p:attrNameLst>
                                      </p:cBhvr>
                                      <p:tavLst>
                                        <p:tav tm="0">
                                          <p:val>
                                            <p:strVal val="#ppt_y"/>
                                          </p:val>
                                        </p:tav>
                                        <p:tav tm="100000">
                                          <p:val>
                                            <p:strVal val="#ppt_y"/>
                                          </p:val>
                                        </p:tav>
                                      </p:tavLst>
                                    </p:anim>
                                  </p:childTnLst>
                                </p:cTn>
                              </p:par>
                              <p:par>
                                <p:cTn id="9" presetID="20" presetClass="emph" presetSubtype="0" repeatCount="indefinite" fill="hold" grpId="0" nodeType="withEffect">
                                  <p:stCondLst>
                                    <p:cond delay="0"/>
                                  </p:stCondLst>
                                  <p:endCondLst>
                                    <p:cond evt="onNext" delay="0">
                                      <p:tgtEl>
                                        <p:sldTgt/>
                                      </p:tgtEl>
                                    </p:cond>
                                  </p:endCondLst>
                                  <p:iterate type="lt">
                                    <p:tmPct val="10000"/>
                                  </p:iterate>
                                  <p:childTnLst>
                                    <p:set>
                                      <p:cBhvr override="childStyle">
                                        <p:cTn id="10" dur="500" autoRev="1" fill="hold"/>
                                        <p:tgtEl>
                                          <p:spTgt spid="2"/>
                                        </p:tgtEl>
                                        <p:attrNameLst>
                                          <p:attrName>style.color</p:attrName>
                                        </p:attrNameLst>
                                      </p:cBhvr>
                                      <p:to>
                                        <p:clrVal>
                                          <a:schemeClr val="accent2"/>
                                        </p:clrVal>
                                      </p:to>
                                    </p:set>
                                    <p:set>
                                      <p:cBhvr>
                                        <p:cTn id="11" dur="500" autoRev="1" fill="hold"/>
                                        <p:tgtEl>
                                          <p:spTgt spid="2"/>
                                        </p:tgtEl>
                                        <p:attrNameLst>
                                          <p:attrName>fillcolor</p:attrName>
                                        </p:attrNameLst>
                                      </p:cBhvr>
                                      <p:to>
                                        <p:clrVal>
                                          <a:schemeClr val="accent2"/>
                                        </p:clrVal>
                                      </p:to>
                                    </p:set>
                                    <p:set>
                                      <p:cBhvr>
                                        <p:cTn id="12" dur="500" autoRev="1" fill="hold"/>
                                        <p:tgtEl>
                                          <p:spTgt spid="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533400"/>
            <a:ext cx="9144000" cy="990600"/>
          </a:xfrm>
        </p:spPr>
        <p:txBody>
          <a:bodyPr>
            <a:normAutofit fontScale="90000"/>
          </a:bodyPr>
          <a:lstStyle/>
          <a:p>
            <a:pPr algn="ctr"/>
            <a:r>
              <a:rPr lang="en-US" sz="4400" b="1" dirty="0" smtClean="0"/>
              <a:t>95% and 99% Confidence Intervals for µ </a:t>
            </a:r>
            <a:endParaRPr lang="en-US" sz="4400" b="1" dirty="0">
              <a:solidFill>
                <a:srgbClr val="FF0000"/>
              </a:solidFill>
              <a:latin typeface="Times New Roman" pitchFamily="18" charset="0"/>
              <a:cs typeface="Times New Roman" pitchFamily="18" charset="0"/>
            </a:endParaRPr>
          </a:p>
        </p:txBody>
      </p:sp>
      <p:sp>
        <p:nvSpPr>
          <p:cNvPr id="4" name="Slide Number Placeholder 3"/>
          <p:cNvSpPr>
            <a:spLocks noGrp="1"/>
          </p:cNvSpPr>
          <p:nvPr>
            <p:ph type="sldNum" sz="quarter" idx="12"/>
          </p:nvPr>
        </p:nvSpPr>
        <p:spPr/>
        <p:txBody>
          <a:bodyPr/>
          <a:lstStyle/>
          <a:p>
            <a:fld id="{BD13CB69-C11B-4586-B2A4-1F995E803182}" type="slidenum">
              <a:rPr lang="en-US" sz="1600" smtClean="0">
                <a:latin typeface="Times New Roman" pitchFamily="18" charset="0"/>
                <a:cs typeface="Times New Roman" pitchFamily="18" charset="0"/>
              </a:rPr>
              <a:pPr/>
              <a:t>24</a:t>
            </a:fld>
            <a:endParaRPr lang="en-US" dirty="0">
              <a:latin typeface="Times New Roman" pitchFamily="18" charset="0"/>
              <a:cs typeface="Times New Roman" pitchFamily="18" charset="0"/>
            </a:endParaRPr>
          </a:p>
        </p:txBody>
      </p:sp>
      <p:sp>
        <p:nvSpPr>
          <p:cNvPr id="5" name="Slide Number Placeholder 3"/>
          <p:cNvSpPr txBox="1">
            <a:spLocks/>
          </p:cNvSpPr>
          <p:nvPr/>
        </p:nvSpPr>
        <p:spPr>
          <a:xfrm>
            <a:off x="-5867400" y="6294120"/>
            <a:ext cx="5867400" cy="533400"/>
          </a:xfrm>
          <a:prstGeom prst="rect">
            <a:avLst/>
          </a:prstGeom>
        </p:spPr>
        <p:txBody>
          <a:bodyPr vert="horz" lIns="0" tIns="0" rIns="0" bIns="0" anchor="b"/>
          <a:lstStyle/>
          <a:p>
            <a:pPr marL="0" marR="0" lvl="0" indent="0" defTabSz="914400" rtl="0" eaLnBrk="1" fontAlgn="auto" latinLnBrk="0" hangingPunct="1">
              <a:lnSpc>
                <a:spcPct val="100000"/>
              </a:lnSpc>
              <a:spcBef>
                <a:spcPts val="0"/>
              </a:spcBef>
              <a:spcAft>
                <a:spcPts val="0"/>
              </a:spcAft>
              <a:buClrTx/>
              <a:buSzTx/>
              <a:buFontTx/>
              <a:buNone/>
              <a:tabLst/>
              <a:defRPr/>
            </a:pPr>
            <a:r>
              <a:rPr lang="en-US" dirty="0" smtClean="0">
                <a:solidFill>
                  <a:srgbClr val="FFC000"/>
                </a:solidFill>
                <a:latin typeface="Times New Roman" pitchFamily="18" charset="0"/>
                <a:cs typeface="Times New Roman" pitchFamily="18" charset="0"/>
                <a:sym typeface="Webdings"/>
              </a:rPr>
              <a:t></a:t>
            </a:r>
            <a:r>
              <a:rPr lang="en-US" dirty="0" smtClean="0">
                <a:solidFill>
                  <a:srgbClr val="0000FF"/>
                </a:solidFill>
                <a:latin typeface="Times New Roman" pitchFamily="18" charset="0"/>
                <a:cs typeface="Times New Roman" pitchFamily="18" charset="0"/>
              </a:rPr>
              <a:t>Prepared and taught by </a:t>
            </a:r>
            <a:r>
              <a:rPr lang="en-US" b="1" dirty="0" err="1" smtClean="0">
                <a:solidFill>
                  <a:srgbClr val="FF0000"/>
                </a:solidFill>
                <a:latin typeface="Times New Roman" pitchFamily="18" charset="0"/>
                <a:cs typeface="Times New Roman" pitchFamily="18" charset="0"/>
              </a:rPr>
              <a:t>Mong</a:t>
            </a:r>
            <a:r>
              <a:rPr lang="en-US" b="1" dirty="0" smtClean="0">
                <a:solidFill>
                  <a:srgbClr val="FF0000"/>
                </a:solidFill>
                <a:latin typeface="Times New Roman" pitchFamily="18" charset="0"/>
                <a:cs typeface="Times New Roman" pitchFamily="18" charset="0"/>
              </a:rPr>
              <a:t> Mara</a:t>
            </a:r>
            <a:r>
              <a:rPr lang="en-US" b="1" dirty="0" smtClean="0">
                <a:solidFill>
                  <a:srgbClr val="0000FF"/>
                </a:solidFill>
                <a:latin typeface="Times New Roman" pitchFamily="18" charset="0"/>
                <a:cs typeface="Times New Roman" pitchFamily="18" charset="0"/>
              </a:rPr>
              <a:t>, contact: 012 488 812 </a:t>
            </a:r>
            <a:endParaRPr kumimoji="0" lang="en-US" b="0" i="0" u="none" strike="noStrike" kern="1200" cap="none" spc="0" normalizeH="0" baseline="0" noProof="0" dirty="0">
              <a:ln>
                <a:noFill/>
              </a:ln>
              <a:solidFill>
                <a:srgbClr val="0000FF"/>
              </a:solidFill>
              <a:effectLst/>
              <a:uLnTx/>
              <a:uFillTx/>
              <a:latin typeface="Times New Roman" pitchFamily="18" charset="0"/>
              <a:cs typeface="Times New Roman" pitchFamily="18" charset="0"/>
            </a:endParaRPr>
          </a:p>
        </p:txBody>
      </p:sp>
      <p:sp>
        <p:nvSpPr>
          <p:cNvPr id="6" name="TextBox 5"/>
          <p:cNvSpPr txBox="1"/>
          <p:nvPr/>
        </p:nvSpPr>
        <p:spPr>
          <a:xfrm>
            <a:off x="304800" y="1905000"/>
            <a:ext cx="8839200" cy="2862322"/>
          </a:xfrm>
          <a:prstGeom prst="rect">
            <a:avLst/>
          </a:prstGeom>
          <a:noFill/>
        </p:spPr>
        <p:txBody>
          <a:bodyPr wrap="square" rtlCol="0">
            <a:spAutoFit/>
          </a:bodyPr>
          <a:lstStyle/>
          <a:p>
            <a:pPr>
              <a:buFont typeface="Arial" pitchFamily="34" charset="0"/>
              <a:buChar char="•"/>
            </a:pPr>
            <a:r>
              <a:rPr lang="en-US" sz="3600" dirty="0" smtClean="0">
                <a:latin typeface="Times New Roman" pitchFamily="18" charset="0"/>
                <a:cs typeface="Times New Roman" pitchFamily="18" charset="0"/>
              </a:rPr>
              <a:t> 95% CI for the population mean is given by</a:t>
            </a:r>
          </a:p>
          <a:p>
            <a:pPr>
              <a:buFont typeface="Arial" pitchFamily="34" charset="0"/>
              <a:buChar char="•"/>
            </a:pPr>
            <a:endParaRPr lang="en-US" sz="3600" dirty="0" smtClean="0">
              <a:latin typeface="Times New Roman" pitchFamily="18" charset="0"/>
              <a:cs typeface="Times New Roman" pitchFamily="18" charset="0"/>
            </a:endParaRPr>
          </a:p>
          <a:p>
            <a:pPr>
              <a:buFont typeface="Arial" pitchFamily="34" charset="0"/>
              <a:buChar char="•"/>
            </a:pPr>
            <a:endParaRPr lang="en-US" sz="3600" dirty="0" smtClean="0">
              <a:latin typeface="Times New Roman" pitchFamily="18" charset="0"/>
              <a:cs typeface="Times New Roman" pitchFamily="18" charset="0"/>
            </a:endParaRPr>
          </a:p>
          <a:p>
            <a:endParaRPr lang="en-US" sz="3600" dirty="0" smtClean="0">
              <a:latin typeface="Times New Roman" pitchFamily="18" charset="0"/>
              <a:cs typeface="Times New Roman" pitchFamily="18" charset="0"/>
            </a:endParaRPr>
          </a:p>
          <a:p>
            <a:r>
              <a:rPr lang="en-US" sz="3600" dirty="0" smtClean="0">
                <a:latin typeface="Times New Roman" pitchFamily="18" charset="0"/>
                <a:cs typeface="Times New Roman" pitchFamily="18" charset="0"/>
              </a:rPr>
              <a:t>or</a:t>
            </a:r>
          </a:p>
        </p:txBody>
      </p:sp>
      <p:graphicFrame>
        <p:nvGraphicFramePr>
          <p:cNvPr id="37891" name="Object 7"/>
          <p:cNvGraphicFramePr>
            <a:graphicFrameLocks/>
          </p:cNvGraphicFramePr>
          <p:nvPr/>
        </p:nvGraphicFramePr>
        <p:xfrm>
          <a:off x="1371600" y="2514600"/>
          <a:ext cx="3352800" cy="1524000"/>
        </p:xfrm>
        <a:graphic>
          <a:graphicData uri="http://schemas.openxmlformats.org/presentationml/2006/ole">
            <p:oleObj spid="_x0000_s37891" name="Equation" r:id="rId3" imgW="2603160" imgH="927000" progId="Equation.2">
              <p:embed/>
            </p:oleObj>
          </a:graphicData>
        </a:graphic>
      </p:graphicFrame>
      <p:graphicFrame>
        <p:nvGraphicFramePr>
          <p:cNvPr id="8" name="Object 7"/>
          <p:cNvGraphicFramePr>
            <a:graphicFrameLocks noChangeAspect="1"/>
          </p:cNvGraphicFramePr>
          <p:nvPr/>
        </p:nvGraphicFramePr>
        <p:xfrm>
          <a:off x="1143000" y="4876800"/>
          <a:ext cx="6515100" cy="1371600"/>
        </p:xfrm>
        <a:graphic>
          <a:graphicData uri="http://schemas.openxmlformats.org/presentationml/2006/ole">
            <p:oleObj spid="_x0000_s37892" name="Equation" r:id="rId4" imgW="2171520" imgH="457200" progId="Equation.DSMT4">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repeatCount="indefinite"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00" fill="hold"/>
                                        <p:tgtEl>
                                          <p:spTgt spid="5"/>
                                        </p:tgtEl>
                                        <p:attrNameLst>
                                          <p:attrName>ppt_x</p:attrName>
                                        </p:attrNameLst>
                                      </p:cBhvr>
                                      <p:tavLst>
                                        <p:tav tm="0">
                                          <p:val>
                                            <p:strVal val="1+#ppt_w/2"/>
                                          </p:val>
                                        </p:tav>
                                        <p:tav tm="100000">
                                          <p:val>
                                            <p:strVal val="#ppt_x"/>
                                          </p:val>
                                        </p:tav>
                                      </p:tavLst>
                                    </p:anim>
                                    <p:anim calcmode="lin" valueType="num">
                                      <p:cBhvr additive="base">
                                        <p:cTn id="8" dur="30000" fill="hold"/>
                                        <p:tgtEl>
                                          <p:spTgt spid="5"/>
                                        </p:tgtEl>
                                        <p:attrNameLst>
                                          <p:attrName>ppt_y</p:attrName>
                                        </p:attrNameLst>
                                      </p:cBhvr>
                                      <p:tavLst>
                                        <p:tav tm="0">
                                          <p:val>
                                            <p:strVal val="#ppt_y"/>
                                          </p:val>
                                        </p:tav>
                                        <p:tav tm="100000">
                                          <p:val>
                                            <p:strVal val="#ppt_y"/>
                                          </p:val>
                                        </p:tav>
                                      </p:tavLst>
                                    </p:anim>
                                  </p:childTnLst>
                                </p:cTn>
                              </p:par>
                              <p:par>
                                <p:cTn id="9" presetID="20" presetClass="emph" presetSubtype="0" repeatCount="indefinite" fill="hold" grpId="0" nodeType="withEffect">
                                  <p:stCondLst>
                                    <p:cond delay="0"/>
                                  </p:stCondLst>
                                  <p:endCondLst>
                                    <p:cond evt="onNext" delay="0">
                                      <p:tgtEl>
                                        <p:sldTgt/>
                                      </p:tgtEl>
                                    </p:cond>
                                  </p:endCondLst>
                                  <p:iterate type="lt">
                                    <p:tmPct val="10000"/>
                                  </p:iterate>
                                  <p:childTnLst>
                                    <p:set>
                                      <p:cBhvr override="childStyle">
                                        <p:cTn id="10" dur="500" autoRev="1" fill="hold"/>
                                        <p:tgtEl>
                                          <p:spTgt spid="2"/>
                                        </p:tgtEl>
                                        <p:attrNameLst>
                                          <p:attrName>style.color</p:attrName>
                                        </p:attrNameLst>
                                      </p:cBhvr>
                                      <p:to>
                                        <p:clrVal>
                                          <a:schemeClr val="accent2"/>
                                        </p:clrVal>
                                      </p:to>
                                    </p:set>
                                    <p:set>
                                      <p:cBhvr>
                                        <p:cTn id="11" dur="500" autoRev="1" fill="hold"/>
                                        <p:tgtEl>
                                          <p:spTgt spid="2"/>
                                        </p:tgtEl>
                                        <p:attrNameLst>
                                          <p:attrName>fillcolor</p:attrName>
                                        </p:attrNameLst>
                                      </p:cBhvr>
                                      <p:to>
                                        <p:clrVal>
                                          <a:schemeClr val="accent2"/>
                                        </p:clrVal>
                                      </p:to>
                                    </p:set>
                                    <p:set>
                                      <p:cBhvr>
                                        <p:cTn id="12" dur="500" autoRev="1" fill="hold"/>
                                        <p:tgtEl>
                                          <p:spTgt spid="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533400"/>
            <a:ext cx="9144000" cy="990600"/>
          </a:xfrm>
        </p:spPr>
        <p:txBody>
          <a:bodyPr>
            <a:normAutofit fontScale="90000"/>
          </a:bodyPr>
          <a:lstStyle/>
          <a:p>
            <a:pPr algn="ctr"/>
            <a:r>
              <a:rPr lang="en-US" sz="4400" b="1" dirty="0" smtClean="0"/>
              <a:t>95% and 99% Confidence Intervals for µ </a:t>
            </a:r>
            <a:endParaRPr lang="en-US" sz="4400" b="1" dirty="0">
              <a:solidFill>
                <a:srgbClr val="FF0000"/>
              </a:solidFill>
              <a:latin typeface="Times New Roman" pitchFamily="18" charset="0"/>
              <a:cs typeface="Times New Roman" pitchFamily="18" charset="0"/>
            </a:endParaRPr>
          </a:p>
        </p:txBody>
      </p:sp>
      <p:sp>
        <p:nvSpPr>
          <p:cNvPr id="4" name="Slide Number Placeholder 3"/>
          <p:cNvSpPr>
            <a:spLocks noGrp="1"/>
          </p:cNvSpPr>
          <p:nvPr>
            <p:ph type="sldNum" sz="quarter" idx="12"/>
          </p:nvPr>
        </p:nvSpPr>
        <p:spPr/>
        <p:txBody>
          <a:bodyPr/>
          <a:lstStyle/>
          <a:p>
            <a:fld id="{BD13CB69-C11B-4586-B2A4-1F995E803182}" type="slidenum">
              <a:rPr lang="en-US" sz="1600" smtClean="0">
                <a:latin typeface="Times New Roman" pitchFamily="18" charset="0"/>
                <a:cs typeface="Times New Roman" pitchFamily="18" charset="0"/>
              </a:rPr>
              <a:pPr/>
              <a:t>25</a:t>
            </a:fld>
            <a:endParaRPr lang="en-US" dirty="0">
              <a:latin typeface="Times New Roman" pitchFamily="18" charset="0"/>
              <a:cs typeface="Times New Roman" pitchFamily="18" charset="0"/>
            </a:endParaRPr>
          </a:p>
        </p:txBody>
      </p:sp>
      <p:sp>
        <p:nvSpPr>
          <p:cNvPr id="5" name="Slide Number Placeholder 3"/>
          <p:cNvSpPr txBox="1">
            <a:spLocks/>
          </p:cNvSpPr>
          <p:nvPr/>
        </p:nvSpPr>
        <p:spPr>
          <a:xfrm>
            <a:off x="-5867400" y="6294120"/>
            <a:ext cx="5867400" cy="533400"/>
          </a:xfrm>
          <a:prstGeom prst="rect">
            <a:avLst/>
          </a:prstGeom>
        </p:spPr>
        <p:txBody>
          <a:bodyPr vert="horz" lIns="0" tIns="0" rIns="0" bIns="0" anchor="b"/>
          <a:lstStyle/>
          <a:p>
            <a:pPr marL="0" marR="0" lvl="0" indent="0" defTabSz="914400" rtl="0" eaLnBrk="1" fontAlgn="auto" latinLnBrk="0" hangingPunct="1">
              <a:lnSpc>
                <a:spcPct val="100000"/>
              </a:lnSpc>
              <a:spcBef>
                <a:spcPts val="0"/>
              </a:spcBef>
              <a:spcAft>
                <a:spcPts val="0"/>
              </a:spcAft>
              <a:buClrTx/>
              <a:buSzTx/>
              <a:buFontTx/>
              <a:buNone/>
              <a:tabLst/>
              <a:defRPr/>
            </a:pPr>
            <a:r>
              <a:rPr lang="en-US" dirty="0" smtClean="0">
                <a:solidFill>
                  <a:srgbClr val="FFC000"/>
                </a:solidFill>
                <a:latin typeface="Times New Roman" pitchFamily="18" charset="0"/>
                <a:cs typeface="Times New Roman" pitchFamily="18" charset="0"/>
                <a:sym typeface="Webdings"/>
              </a:rPr>
              <a:t></a:t>
            </a:r>
            <a:r>
              <a:rPr lang="en-US" dirty="0" smtClean="0">
                <a:solidFill>
                  <a:srgbClr val="0000FF"/>
                </a:solidFill>
                <a:latin typeface="Times New Roman" pitchFamily="18" charset="0"/>
                <a:cs typeface="Times New Roman" pitchFamily="18" charset="0"/>
              </a:rPr>
              <a:t>Prepared and taught by </a:t>
            </a:r>
            <a:r>
              <a:rPr lang="en-US" b="1" dirty="0" err="1" smtClean="0">
                <a:solidFill>
                  <a:srgbClr val="FF0000"/>
                </a:solidFill>
                <a:latin typeface="Times New Roman" pitchFamily="18" charset="0"/>
                <a:cs typeface="Times New Roman" pitchFamily="18" charset="0"/>
              </a:rPr>
              <a:t>Mong</a:t>
            </a:r>
            <a:r>
              <a:rPr lang="en-US" b="1" dirty="0" smtClean="0">
                <a:solidFill>
                  <a:srgbClr val="FF0000"/>
                </a:solidFill>
                <a:latin typeface="Times New Roman" pitchFamily="18" charset="0"/>
                <a:cs typeface="Times New Roman" pitchFamily="18" charset="0"/>
              </a:rPr>
              <a:t> Mara</a:t>
            </a:r>
            <a:r>
              <a:rPr lang="en-US" b="1" dirty="0" smtClean="0">
                <a:solidFill>
                  <a:srgbClr val="0000FF"/>
                </a:solidFill>
                <a:latin typeface="Times New Roman" pitchFamily="18" charset="0"/>
                <a:cs typeface="Times New Roman" pitchFamily="18" charset="0"/>
              </a:rPr>
              <a:t>, contact: 012 488 812 </a:t>
            </a:r>
            <a:endParaRPr kumimoji="0" lang="en-US" b="0" i="0" u="none" strike="noStrike" kern="1200" cap="none" spc="0" normalizeH="0" baseline="0" noProof="0" dirty="0">
              <a:ln>
                <a:noFill/>
              </a:ln>
              <a:solidFill>
                <a:srgbClr val="0000FF"/>
              </a:solidFill>
              <a:effectLst/>
              <a:uLnTx/>
              <a:uFillTx/>
              <a:latin typeface="Times New Roman" pitchFamily="18" charset="0"/>
              <a:cs typeface="Times New Roman" pitchFamily="18" charset="0"/>
            </a:endParaRPr>
          </a:p>
        </p:txBody>
      </p:sp>
      <p:sp>
        <p:nvSpPr>
          <p:cNvPr id="6" name="TextBox 5"/>
          <p:cNvSpPr txBox="1"/>
          <p:nvPr/>
        </p:nvSpPr>
        <p:spPr>
          <a:xfrm>
            <a:off x="304800" y="1905000"/>
            <a:ext cx="8839200" cy="2862322"/>
          </a:xfrm>
          <a:prstGeom prst="rect">
            <a:avLst/>
          </a:prstGeom>
          <a:noFill/>
        </p:spPr>
        <p:txBody>
          <a:bodyPr wrap="square" rtlCol="0">
            <a:spAutoFit/>
          </a:bodyPr>
          <a:lstStyle/>
          <a:p>
            <a:pPr>
              <a:buFont typeface="Arial" pitchFamily="34" charset="0"/>
              <a:buChar char="•"/>
            </a:pPr>
            <a:r>
              <a:rPr lang="en-US" sz="3600" dirty="0" smtClean="0">
                <a:latin typeface="Times New Roman" pitchFamily="18" charset="0"/>
                <a:cs typeface="Times New Roman" pitchFamily="18" charset="0"/>
              </a:rPr>
              <a:t> 99% CI for the population mean is given by                                   </a:t>
            </a:r>
          </a:p>
          <a:p>
            <a:endParaRPr lang="en-US" sz="3600" dirty="0" smtClean="0">
              <a:latin typeface="Times New Roman" pitchFamily="18" charset="0"/>
              <a:cs typeface="Times New Roman" pitchFamily="18" charset="0"/>
            </a:endParaRPr>
          </a:p>
          <a:p>
            <a:pPr>
              <a:buFont typeface="Arial" pitchFamily="34" charset="0"/>
              <a:buChar char="•"/>
            </a:pPr>
            <a:endParaRPr lang="en-US" sz="3600" dirty="0" smtClean="0">
              <a:latin typeface="Times New Roman" pitchFamily="18" charset="0"/>
              <a:cs typeface="Times New Roman" pitchFamily="18" charset="0"/>
            </a:endParaRPr>
          </a:p>
          <a:p>
            <a:endParaRPr lang="en-US" sz="3600" dirty="0" smtClean="0">
              <a:latin typeface="Times New Roman" pitchFamily="18" charset="0"/>
              <a:cs typeface="Times New Roman" pitchFamily="18" charset="0"/>
            </a:endParaRPr>
          </a:p>
          <a:p>
            <a:r>
              <a:rPr lang="en-US" sz="3600" dirty="0" smtClean="0">
                <a:latin typeface="Times New Roman" pitchFamily="18" charset="0"/>
                <a:cs typeface="Times New Roman" pitchFamily="18" charset="0"/>
              </a:rPr>
              <a:t>In general, a confidence interval for mean is</a:t>
            </a:r>
          </a:p>
        </p:txBody>
      </p:sp>
      <p:graphicFrame>
        <p:nvGraphicFramePr>
          <p:cNvPr id="37891" name="Object 7"/>
          <p:cNvGraphicFramePr>
            <a:graphicFrameLocks/>
          </p:cNvGraphicFramePr>
          <p:nvPr/>
        </p:nvGraphicFramePr>
        <p:xfrm>
          <a:off x="2514600" y="2514600"/>
          <a:ext cx="3182937" cy="1639887"/>
        </p:xfrm>
        <a:graphic>
          <a:graphicData uri="http://schemas.openxmlformats.org/presentationml/2006/ole">
            <p:oleObj spid="_x0000_s38914" name="Equation" r:id="rId3" imgW="799920" imgH="419040" progId="Equation.DSMT4">
              <p:embed/>
            </p:oleObj>
          </a:graphicData>
        </a:graphic>
      </p:graphicFrame>
      <p:graphicFrame>
        <p:nvGraphicFramePr>
          <p:cNvPr id="38915" name="Object 7"/>
          <p:cNvGraphicFramePr>
            <a:graphicFrameLocks/>
          </p:cNvGraphicFramePr>
          <p:nvPr/>
        </p:nvGraphicFramePr>
        <p:xfrm>
          <a:off x="2663825" y="4876800"/>
          <a:ext cx="2425700" cy="1639887"/>
        </p:xfrm>
        <a:graphic>
          <a:graphicData uri="http://schemas.openxmlformats.org/presentationml/2006/ole">
            <p:oleObj spid="_x0000_s38915" name="Equation" r:id="rId4" imgW="609480" imgH="419040" progId="Equation.DSMT4">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repeatCount="indefinite"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00" fill="hold"/>
                                        <p:tgtEl>
                                          <p:spTgt spid="5"/>
                                        </p:tgtEl>
                                        <p:attrNameLst>
                                          <p:attrName>ppt_x</p:attrName>
                                        </p:attrNameLst>
                                      </p:cBhvr>
                                      <p:tavLst>
                                        <p:tav tm="0">
                                          <p:val>
                                            <p:strVal val="1+#ppt_w/2"/>
                                          </p:val>
                                        </p:tav>
                                        <p:tav tm="100000">
                                          <p:val>
                                            <p:strVal val="#ppt_x"/>
                                          </p:val>
                                        </p:tav>
                                      </p:tavLst>
                                    </p:anim>
                                    <p:anim calcmode="lin" valueType="num">
                                      <p:cBhvr additive="base">
                                        <p:cTn id="8" dur="30000" fill="hold"/>
                                        <p:tgtEl>
                                          <p:spTgt spid="5"/>
                                        </p:tgtEl>
                                        <p:attrNameLst>
                                          <p:attrName>ppt_y</p:attrName>
                                        </p:attrNameLst>
                                      </p:cBhvr>
                                      <p:tavLst>
                                        <p:tav tm="0">
                                          <p:val>
                                            <p:strVal val="#ppt_y"/>
                                          </p:val>
                                        </p:tav>
                                        <p:tav tm="100000">
                                          <p:val>
                                            <p:strVal val="#ppt_y"/>
                                          </p:val>
                                        </p:tav>
                                      </p:tavLst>
                                    </p:anim>
                                  </p:childTnLst>
                                </p:cTn>
                              </p:par>
                              <p:par>
                                <p:cTn id="9" presetID="20" presetClass="emph" presetSubtype="0" repeatCount="indefinite" fill="hold" grpId="0" nodeType="withEffect">
                                  <p:stCondLst>
                                    <p:cond delay="0"/>
                                  </p:stCondLst>
                                  <p:endCondLst>
                                    <p:cond evt="onNext" delay="0">
                                      <p:tgtEl>
                                        <p:sldTgt/>
                                      </p:tgtEl>
                                    </p:cond>
                                  </p:endCondLst>
                                  <p:iterate type="lt">
                                    <p:tmPct val="10000"/>
                                  </p:iterate>
                                  <p:childTnLst>
                                    <p:set>
                                      <p:cBhvr override="childStyle">
                                        <p:cTn id="10" dur="500" autoRev="1" fill="hold"/>
                                        <p:tgtEl>
                                          <p:spTgt spid="2"/>
                                        </p:tgtEl>
                                        <p:attrNameLst>
                                          <p:attrName>style.color</p:attrName>
                                        </p:attrNameLst>
                                      </p:cBhvr>
                                      <p:to>
                                        <p:clrVal>
                                          <a:schemeClr val="accent2"/>
                                        </p:clrVal>
                                      </p:to>
                                    </p:set>
                                    <p:set>
                                      <p:cBhvr>
                                        <p:cTn id="11" dur="500" autoRev="1" fill="hold"/>
                                        <p:tgtEl>
                                          <p:spTgt spid="2"/>
                                        </p:tgtEl>
                                        <p:attrNameLst>
                                          <p:attrName>fillcolor</p:attrName>
                                        </p:attrNameLst>
                                      </p:cBhvr>
                                      <p:to>
                                        <p:clrVal>
                                          <a:schemeClr val="accent2"/>
                                        </p:clrVal>
                                      </p:to>
                                    </p:set>
                                    <p:set>
                                      <p:cBhvr>
                                        <p:cTn id="12" dur="500" autoRev="1" fill="hold"/>
                                        <p:tgtEl>
                                          <p:spTgt spid="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533400"/>
            <a:ext cx="9144000" cy="990600"/>
          </a:xfrm>
        </p:spPr>
        <p:txBody>
          <a:bodyPr>
            <a:normAutofit/>
          </a:bodyPr>
          <a:lstStyle/>
          <a:p>
            <a:pPr algn="ctr"/>
            <a:r>
              <a:rPr lang="en-US" sz="4400" b="1" dirty="0" smtClean="0"/>
              <a:t>Example 3</a:t>
            </a:r>
            <a:endParaRPr lang="en-US" sz="4400" b="1" dirty="0">
              <a:solidFill>
                <a:srgbClr val="FF0000"/>
              </a:solidFill>
              <a:latin typeface="Times New Roman" pitchFamily="18" charset="0"/>
              <a:cs typeface="Times New Roman" pitchFamily="18" charset="0"/>
            </a:endParaRPr>
          </a:p>
        </p:txBody>
      </p:sp>
      <p:sp>
        <p:nvSpPr>
          <p:cNvPr id="4" name="Slide Number Placeholder 3"/>
          <p:cNvSpPr>
            <a:spLocks noGrp="1"/>
          </p:cNvSpPr>
          <p:nvPr>
            <p:ph type="sldNum" sz="quarter" idx="12"/>
          </p:nvPr>
        </p:nvSpPr>
        <p:spPr/>
        <p:txBody>
          <a:bodyPr/>
          <a:lstStyle/>
          <a:p>
            <a:fld id="{BD13CB69-C11B-4586-B2A4-1F995E803182}" type="slidenum">
              <a:rPr lang="en-US" sz="1600" smtClean="0">
                <a:latin typeface="Times New Roman" pitchFamily="18" charset="0"/>
                <a:cs typeface="Times New Roman" pitchFamily="18" charset="0"/>
              </a:rPr>
              <a:pPr/>
              <a:t>26</a:t>
            </a:fld>
            <a:endParaRPr lang="en-US" dirty="0">
              <a:latin typeface="Times New Roman" pitchFamily="18" charset="0"/>
              <a:cs typeface="Times New Roman" pitchFamily="18" charset="0"/>
            </a:endParaRPr>
          </a:p>
        </p:txBody>
      </p:sp>
      <p:sp>
        <p:nvSpPr>
          <p:cNvPr id="5" name="Slide Number Placeholder 3"/>
          <p:cNvSpPr txBox="1">
            <a:spLocks/>
          </p:cNvSpPr>
          <p:nvPr/>
        </p:nvSpPr>
        <p:spPr>
          <a:xfrm>
            <a:off x="-5867400" y="6294120"/>
            <a:ext cx="5867400" cy="533400"/>
          </a:xfrm>
          <a:prstGeom prst="rect">
            <a:avLst/>
          </a:prstGeom>
        </p:spPr>
        <p:txBody>
          <a:bodyPr vert="horz" lIns="0" tIns="0" rIns="0" bIns="0" anchor="b"/>
          <a:lstStyle/>
          <a:p>
            <a:pPr marL="0" marR="0" lvl="0" indent="0" defTabSz="914400" rtl="0" eaLnBrk="1" fontAlgn="auto" latinLnBrk="0" hangingPunct="1">
              <a:lnSpc>
                <a:spcPct val="100000"/>
              </a:lnSpc>
              <a:spcBef>
                <a:spcPts val="0"/>
              </a:spcBef>
              <a:spcAft>
                <a:spcPts val="0"/>
              </a:spcAft>
              <a:buClrTx/>
              <a:buSzTx/>
              <a:buFontTx/>
              <a:buNone/>
              <a:tabLst/>
              <a:defRPr/>
            </a:pPr>
            <a:r>
              <a:rPr lang="en-US" dirty="0" smtClean="0">
                <a:solidFill>
                  <a:srgbClr val="FFC000"/>
                </a:solidFill>
                <a:latin typeface="Times New Roman" pitchFamily="18" charset="0"/>
                <a:cs typeface="Times New Roman" pitchFamily="18" charset="0"/>
                <a:sym typeface="Webdings"/>
              </a:rPr>
              <a:t></a:t>
            </a:r>
            <a:r>
              <a:rPr lang="en-US" dirty="0" smtClean="0">
                <a:solidFill>
                  <a:srgbClr val="0000FF"/>
                </a:solidFill>
                <a:latin typeface="Times New Roman" pitchFamily="18" charset="0"/>
                <a:cs typeface="Times New Roman" pitchFamily="18" charset="0"/>
              </a:rPr>
              <a:t>Prepared and taught by </a:t>
            </a:r>
            <a:r>
              <a:rPr lang="en-US" b="1" dirty="0" err="1" smtClean="0">
                <a:solidFill>
                  <a:srgbClr val="FF0000"/>
                </a:solidFill>
                <a:latin typeface="Times New Roman" pitchFamily="18" charset="0"/>
                <a:cs typeface="Times New Roman" pitchFamily="18" charset="0"/>
              </a:rPr>
              <a:t>Mong</a:t>
            </a:r>
            <a:r>
              <a:rPr lang="en-US" b="1" dirty="0" smtClean="0">
                <a:solidFill>
                  <a:srgbClr val="FF0000"/>
                </a:solidFill>
                <a:latin typeface="Times New Roman" pitchFamily="18" charset="0"/>
                <a:cs typeface="Times New Roman" pitchFamily="18" charset="0"/>
              </a:rPr>
              <a:t> Mara</a:t>
            </a:r>
            <a:r>
              <a:rPr lang="en-US" b="1" dirty="0" smtClean="0">
                <a:solidFill>
                  <a:srgbClr val="0000FF"/>
                </a:solidFill>
                <a:latin typeface="Times New Roman" pitchFamily="18" charset="0"/>
                <a:cs typeface="Times New Roman" pitchFamily="18" charset="0"/>
              </a:rPr>
              <a:t>, contact: 012 488 812 </a:t>
            </a:r>
            <a:endParaRPr kumimoji="0" lang="en-US" b="0" i="0" u="none" strike="noStrike" kern="1200" cap="none" spc="0" normalizeH="0" baseline="0" noProof="0" dirty="0">
              <a:ln>
                <a:noFill/>
              </a:ln>
              <a:solidFill>
                <a:srgbClr val="0000FF"/>
              </a:solidFill>
              <a:effectLst/>
              <a:uLnTx/>
              <a:uFillTx/>
              <a:latin typeface="Times New Roman" pitchFamily="18" charset="0"/>
              <a:cs typeface="Times New Roman" pitchFamily="18" charset="0"/>
            </a:endParaRPr>
          </a:p>
        </p:txBody>
      </p:sp>
      <p:sp>
        <p:nvSpPr>
          <p:cNvPr id="8" name="Rectangle 7"/>
          <p:cNvSpPr/>
          <p:nvPr/>
        </p:nvSpPr>
        <p:spPr>
          <a:xfrm>
            <a:off x="381000" y="1524000"/>
            <a:ext cx="8382000" cy="4676715"/>
          </a:xfrm>
          <a:prstGeom prst="rect">
            <a:avLst/>
          </a:prstGeom>
        </p:spPr>
        <p:txBody>
          <a:bodyPr wrap="square">
            <a:spAutoFit/>
          </a:bodyPr>
          <a:lstStyle/>
          <a:p>
            <a:r>
              <a:rPr lang="en-US" sz="3200" dirty="0" smtClean="0">
                <a:latin typeface="Times New Roman" pitchFamily="18" charset="0"/>
                <a:cs typeface="Times New Roman" pitchFamily="18" charset="0"/>
              </a:rPr>
              <a:t>The Dean of the Business School wants to estimate the mean number of hours worked per week by students.  A sample of 49 students showed a mean of 24 hours with a standard deviation of 4 hours.</a:t>
            </a:r>
          </a:p>
          <a:p>
            <a:r>
              <a:rPr lang="en-US" sz="3200" dirty="0" smtClean="0">
                <a:latin typeface="Times New Roman" pitchFamily="18" charset="0"/>
                <a:cs typeface="Times New Roman" pitchFamily="18" charset="0"/>
              </a:rPr>
              <a:t>The point estimate is 24 hours (sample mean).</a:t>
            </a:r>
          </a:p>
          <a:p>
            <a:r>
              <a:rPr lang="en-US" sz="3200" dirty="0" smtClean="0">
                <a:latin typeface="Times New Roman" pitchFamily="18" charset="0"/>
                <a:cs typeface="Times New Roman" pitchFamily="18" charset="0"/>
              </a:rPr>
              <a:t>What is the 95% confidence interval for the average number of hours worked per week by the students?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repeatCount="indefinite"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00" fill="hold"/>
                                        <p:tgtEl>
                                          <p:spTgt spid="5"/>
                                        </p:tgtEl>
                                        <p:attrNameLst>
                                          <p:attrName>ppt_x</p:attrName>
                                        </p:attrNameLst>
                                      </p:cBhvr>
                                      <p:tavLst>
                                        <p:tav tm="0">
                                          <p:val>
                                            <p:strVal val="1+#ppt_w/2"/>
                                          </p:val>
                                        </p:tav>
                                        <p:tav tm="100000">
                                          <p:val>
                                            <p:strVal val="#ppt_x"/>
                                          </p:val>
                                        </p:tav>
                                      </p:tavLst>
                                    </p:anim>
                                    <p:anim calcmode="lin" valueType="num">
                                      <p:cBhvr additive="base">
                                        <p:cTn id="8" dur="30000" fill="hold"/>
                                        <p:tgtEl>
                                          <p:spTgt spid="5"/>
                                        </p:tgtEl>
                                        <p:attrNameLst>
                                          <p:attrName>ppt_y</p:attrName>
                                        </p:attrNameLst>
                                      </p:cBhvr>
                                      <p:tavLst>
                                        <p:tav tm="0">
                                          <p:val>
                                            <p:strVal val="#ppt_y"/>
                                          </p:val>
                                        </p:tav>
                                        <p:tav tm="100000">
                                          <p:val>
                                            <p:strVal val="#ppt_y"/>
                                          </p:val>
                                        </p:tav>
                                      </p:tavLst>
                                    </p:anim>
                                  </p:childTnLst>
                                </p:cTn>
                              </p:par>
                              <p:par>
                                <p:cTn id="9" presetID="20" presetClass="emph" presetSubtype="0" repeatCount="indefinite" fill="hold" grpId="0" nodeType="withEffect">
                                  <p:stCondLst>
                                    <p:cond delay="0"/>
                                  </p:stCondLst>
                                  <p:endCondLst>
                                    <p:cond evt="onNext" delay="0">
                                      <p:tgtEl>
                                        <p:sldTgt/>
                                      </p:tgtEl>
                                    </p:cond>
                                  </p:endCondLst>
                                  <p:iterate type="lt">
                                    <p:tmPct val="10000"/>
                                  </p:iterate>
                                  <p:childTnLst>
                                    <p:set>
                                      <p:cBhvr override="childStyle">
                                        <p:cTn id="10" dur="500" autoRev="1" fill="hold"/>
                                        <p:tgtEl>
                                          <p:spTgt spid="2"/>
                                        </p:tgtEl>
                                        <p:attrNameLst>
                                          <p:attrName>style.color</p:attrName>
                                        </p:attrNameLst>
                                      </p:cBhvr>
                                      <p:to>
                                        <p:clrVal>
                                          <a:schemeClr val="accent2"/>
                                        </p:clrVal>
                                      </p:to>
                                    </p:set>
                                    <p:set>
                                      <p:cBhvr>
                                        <p:cTn id="11" dur="500" autoRev="1" fill="hold"/>
                                        <p:tgtEl>
                                          <p:spTgt spid="2"/>
                                        </p:tgtEl>
                                        <p:attrNameLst>
                                          <p:attrName>fillcolor</p:attrName>
                                        </p:attrNameLst>
                                      </p:cBhvr>
                                      <p:to>
                                        <p:clrVal>
                                          <a:schemeClr val="accent2"/>
                                        </p:clrVal>
                                      </p:to>
                                    </p:set>
                                    <p:set>
                                      <p:cBhvr>
                                        <p:cTn id="12" dur="500" autoRev="1" fill="hold"/>
                                        <p:tgtEl>
                                          <p:spTgt spid="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533400"/>
            <a:ext cx="9144000" cy="762000"/>
          </a:xfrm>
        </p:spPr>
        <p:txBody>
          <a:bodyPr>
            <a:normAutofit/>
          </a:bodyPr>
          <a:lstStyle/>
          <a:p>
            <a:pPr algn="ctr"/>
            <a:r>
              <a:rPr lang="en-US" sz="4400" b="1" dirty="0" smtClean="0"/>
              <a:t>Example</a:t>
            </a:r>
            <a:endParaRPr lang="en-US" sz="4400" b="1" dirty="0">
              <a:solidFill>
                <a:srgbClr val="FF0000"/>
              </a:solidFill>
              <a:latin typeface="Times New Roman" pitchFamily="18" charset="0"/>
              <a:cs typeface="Times New Roman" pitchFamily="18" charset="0"/>
            </a:endParaRPr>
          </a:p>
        </p:txBody>
      </p:sp>
      <p:sp>
        <p:nvSpPr>
          <p:cNvPr id="4" name="Slide Number Placeholder 3"/>
          <p:cNvSpPr>
            <a:spLocks noGrp="1"/>
          </p:cNvSpPr>
          <p:nvPr>
            <p:ph type="sldNum" sz="quarter" idx="12"/>
          </p:nvPr>
        </p:nvSpPr>
        <p:spPr/>
        <p:txBody>
          <a:bodyPr/>
          <a:lstStyle/>
          <a:p>
            <a:fld id="{BD13CB69-C11B-4586-B2A4-1F995E803182}" type="slidenum">
              <a:rPr lang="en-US" sz="1600" smtClean="0">
                <a:latin typeface="Times New Roman" pitchFamily="18" charset="0"/>
                <a:cs typeface="Times New Roman" pitchFamily="18" charset="0"/>
              </a:rPr>
              <a:pPr/>
              <a:t>27</a:t>
            </a:fld>
            <a:endParaRPr lang="en-US" dirty="0">
              <a:latin typeface="Times New Roman" pitchFamily="18" charset="0"/>
              <a:cs typeface="Times New Roman" pitchFamily="18" charset="0"/>
            </a:endParaRPr>
          </a:p>
        </p:txBody>
      </p:sp>
      <p:sp>
        <p:nvSpPr>
          <p:cNvPr id="5" name="Slide Number Placeholder 3"/>
          <p:cNvSpPr txBox="1">
            <a:spLocks/>
          </p:cNvSpPr>
          <p:nvPr/>
        </p:nvSpPr>
        <p:spPr>
          <a:xfrm>
            <a:off x="-5867400" y="6294120"/>
            <a:ext cx="5867400" cy="533400"/>
          </a:xfrm>
          <a:prstGeom prst="rect">
            <a:avLst/>
          </a:prstGeom>
        </p:spPr>
        <p:txBody>
          <a:bodyPr vert="horz" lIns="0" tIns="0" rIns="0" bIns="0" anchor="b"/>
          <a:lstStyle/>
          <a:p>
            <a:pPr marL="0" marR="0" lvl="0" indent="0" defTabSz="914400" rtl="0" eaLnBrk="1" fontAlgn="auto" latinLnBrk="0" hangingPunct="1">
              <a:lnSpc>
                <a:spcPct val="100000"/>
              </a:lnSpc>
              <a:spcBef>
                <a:spcPts val="0"/>
              </a:spcBef>
              <a:spcAft>
                <a:spcPts val="0"/>
              </a:spcAft>
              <a:buClrTx/>
              <a:buSzTx/>
              <a:buFontTx/>
              <a:buNone/>
              <a:tabLst/>
              <a:defRPr/>
            </a:pPr>
            <a:r>
              <a:rPr lang="en-US" dirty="0" smtClean="0">
                <a:solidFill>
                  <a:srgbClr val="FFC000"/>
                </a:solidFill>
                <a:latin typeface="Times New Roman" pitchFamily="18" charset="0"/>
                <a:cs typeface="Times New Roman" pitchFamily="18" charset="0"/>
                <a:sym typeface="Webdings"/>
              </a:rPr>
              <a:t></a:t>
            </a:r>
            <a:r>
              <a:rPr lang="en-US" dirty="0" smtClean="0">
                <a:solidFill>
                  <a:srgbClr val="0000FF"/>
                </a:solidFill>
                <a:latin typeface="Times New Roman" pitchFamily="18" charset="0"/>
                <a:cs typeface="Times New Roman" pitchFamily="18" charset="0"/>
              </a:rPr>
              <a:t>Prepared and taught by </a:t>
            </a:r>
            <a:r>
              <a:rPr lang="en-US" b="1" dirty="0" err="1" smtClean="0">
                <a:solidFill>
                  <a:srgbClr val="FF0000"/>
                </a:solidFill>
                <a:latin typeface="Times New Roman" pitchFamily="18" charset="0"/>
                <a:cs typeface="Times New Roman" pitchFamily="18" charset="0"/>
              </a:rPr>
              <a:t>Mong</a:t>
            </a:r>
            <a:r>
              <a:rPr lang="en-US" b="1" dirty="0" smtClean="0">
                <a:solidFill>
                  <a:srgbClr val="FF0000"/>
                </a:solidFill>
                <a:latin typeface="Times New Roman" pitchFamily="18" charset="0"/>
                <a:cs typeface="Times New Roman" pitchFamily="18" charset="0"/>
              </a:rPr>
              <a:t> Mara</a:t>
            </a:r>
            <a:r>
              <a:rPr lang="en-US" b="1" dirty="0" smtClean="0">
                <a:solidFill>
                  <a:srgbClr val="0000FF"/>
                </a:solidFill>
                <a:latin typeface="Times New Roman" pitchFamily="18" charset="0"/>
                <a:cs typeface="Times New Roman" pitchFamily="18" charset="0"/>
              </a:rPr>
              <a:t>, contact: 012 488 812 </a:t>
            </a:r>
            <a:endParaRPr kumimoji="0" lang="en-US" b="0" i="0" u="none" strike="noStrike" kern="1200" cap="none" spc="0" normalizeH="0" baseline="0" noProof="0" dirty="0">
              <a:ln>
                <a:noFill/>
              </a:ln>
              <a:solidFill>
                <a:srgbClr val="0000FF"/>
              </a:solidFill>
              <a:effectLst/>
              <a:uLnTx/>
              <a:uFillTx/>
              <a:latin typeface="Times New Roman" pitchFamily="18" charset="0"/>
              <a:cs typeface="Times New Roman" pitchFamily="18" charset="0"/>
            </a:endParaRPr>
          </a:p>
        </p:txBody>
      </p:sp>
      <p:sp>
        <p:nvSpPr>
          <p:cNvPr id="8" name="Rectangle 7"/>
          <p:cNvSpPr/>
          <p:nvPr/>
        </p:nvSpPr>
        <p:spPr>
          <a:xfrm>
            <a:off x="381000" y="1524000"/>
            <a:ext cx="8534400" cy="1077218"/>
          </a:xfrm>
          <a:prstGeom prst="rect">
            <a:avLst/>
          </a:prstGeom>
        </p:spPr>
        <p:txBody>
          <a:bodyPr wrap="square">
            <a:spAutoFit/>
          </a:bodyPr>
          <a:lstStyle/>
          <a:p>
            <a:r>
              <a:rPr lang="en-US" sz="3200" dirty="0" smtClean="0">
                <a:latin typeface="Times New Roman" pitchFamily="18" charset="0"/>
                <a:cs typeface="Times New Roman" pitchFamily="18" charset="0"/>
              </a:rPr>
              <a:t>Using the 95% CI for the population mean, we have</a:t>
            </a:r>
          </a:p>
        </p:txBody>
      </p:sp>
      <p:graphicFrame>
        <p:nvGraphicFramePr>
          <p:cNvPr id="41986" name="Object 4"/>
          <p:cNvGraphicFramePr>
            <a:graphicFrameLocks/>
          </p:cNvGraphicFramePr>
          <p:nvPr/>
        </p:nvGraphicFramePr>
        <p:xfrm>
          <a:off x="871538" y="2590800"/>
          <a:ext cx="7478712" cy="804863"/>
        </p:xfrm>
        <a:graphic>
          <a:graphicData uri="http://schemas.openxmlformats.org/presentationml/2006/ole">
            <p:oleObj spid="_x0000_s41986" name="Equation" r:id="rId3" imgW="2095200" imgH="203040" progId="Equation.DSMT4">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repeatCount="indefinite"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00" fill="hold"/>
                                        <p:tgtEl>
                                          <p:spTgt spid="5"/>
                                        </p:tgtEl>
                                        <p:attrNameLst>
                                          <p:attrName>ppt_x</p:attrName>
                                        </p:attrNameLst>
                                      </p:cBhvr>
                                      <p:tavLst>
                                        <p:tav tm="0">
                                          <p:val>
                                            <p:strVal val="1+#ppt_w/2"/>
                                          </p:val>
                                        </p:tav>
                                        <p:tav tm="100000">
                                          <p:val>
                                            <p:strVal val="#ppt_x"/>
                                          </p:val>
                                        </p:tav>
                                      </p:tavLst>
                                    </p:anim>
                                    <p:anim calcmode="lin" valueType="num">
                                      <p:cBhvr additive="base">
                                        <p:cTn id="8" dur="30000" fill="hold"/>
                                        <p:tgtEl>
                                          <p:spTgt spid="5"/>
                                        </p:tgtEl>
                                        <p:attrNameLst>
                                          <p:attrName>ppt_y</p:attrName>
                                        </p:attrNameLst>
                                      </p:cBhvr>
                                      <p:tavLst>
                                        <p:tav tm="0">
                                          <p:val>
                                            <p:strVal val="#ppt_y"/>
                                          </p:val>
                                        </p:tav>
                                        <p:tav tm="100000">
                                          <p:val>
                                            <p:strVal val="#ppt_y"/>
                                          </p:val>
                                        </p:tav>
                                      </p:tavLst>
                                    </p:anim>
                                  </p:childTnLst>
                                </p:cTn>
                              </p:par>
                              <p:par>
                                <p:cTn id="9" presetID="20" presetClass="emph" presetSubtype="0" repeatCount="indefinite" fill="hold" grpId="0" nodeType="withEffect">
                                  <p:stCondLst>
                                    <p:cond delay="0"/>
                                  </p:stCondLst>
                                  <p:endCondLst>
                                    <p:cond evt="onNext" delay="0">
                                      <p:tgtEl>
                                        <p:sldTgt/>
                                      </p:tgtEl>
                                    </p:cond>
                                  </p:endCondLst>
                                  <p:iterate type="lt">
                                    <p:tmPct val="10000"/>
                                  </p:iterate>
                                  <p:childTnLst>
                                    <p:set>
                                      <p:cBhvr override="childStyle">
                                        <p:cTn id="10" dur="500" autoRev="1" fill="hold"/>
                                        <p:tgtEl>
                                          <p:spTgt spid="2"/>
                                        </p:tgtEl>
                                        <p:attrNameLst>
                                          <p:attrName>style.color</p:attrName>
                                        </p:attrNameLst>
                                      </p:cBhvr>
                                      <p:to>
                                        <p:clrVal>
                                          <a:schemeClr val="accent2"/>
                                        </p:clrVal>
                                      </p:to>
                                    </p:set>
                                    <p:set>
                                      <p:cBhvr>
                                        <p:cTn id="11" dur="500" autoRev="1" fill="hold"/>
                                        <p:tgtEl>
                                          <p:spTgt spid="2"/>
                                        </p:tgtEl>
                                        <p:attrNameLst>
                                          <p:attrName>fillcolor</p:attrName>
                                        </p:attrNameLst>
                                      </p:cBhvr>
                                      <p:to>
                                        <p:clrVal>
                                          <a:schemeClr val="accent2"/>
                                        </p:clrVal>
                                      </p:to>
                                    </p:set>
                                    <p:set>
                                      <p:cBhvr>
                                        <p:cTn id="12" dur="500" autoRev="1" fill="hold"/>
                                        <p:tgtEl>
                                          <p:spTgt spid="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81000"/>
            <a:ext cx="9144000" cy="990600"/>
          </a:xfrm>
        </p:spPr>
        <p:txBody>
          <a:bodyPr>
            <a:normAutofit/>
          </a:bodyPr>
          <a:lstStyle/>
          <a:p>
            <a:pPr algn="ctr"/>
            <a:r>
              <a:rPr lang="en-US" sz="4400" b="1" dirty="0" smtClean="0"/>
              <a:t>Example 4</a:t>
            </a:r>
            <a:endParaRPr lang="en-US" sz="4400" b="1" dirty="0">
              <a:solidFill>
                <a:srgbClr val="FF0000"/>
              </a:solidFill>
              <a:latin typeface="Times New Roman" pitchFamily="18" charset="0"/>
              <a:cs typeface="Times New Roman" pitchFamily="18" charset="0"/>
            </a:endParaRPr>
          </a:p>
        </p:txBody>
      </p:sp>
      <p:sp>
        <p:nvSpPr>
          <p:cNvPr id="4" name="Slide Number Placeholder 3"/>
          <p:cNvSpPr>
            <a:spLocks noGrp="1"/>
          </p:cNvSpPr>
          <p:nvPr>
            <p:ph type="sldNum" sz="quarter" idx="12"/>
          </p:nvPr>
        </p:nvSpPr>
        <p:spPr/>
        <p:txBody>
          <a:bodyPr/>
          <a:lstStyle/>
          <a:p>
            <a:fld id="{BD13CB69-C11B-4586-B2A4-1F995E803182}" type="slidenum">
              <a:rPr lang="en-US" sz="1600" smtClean="0">
                <a:latin typeface="Times New Roman" pitchFamily="18" charset="0"/>
                <a:cs typeface="Times New Roman" pitchFamily="18" charset="0"/>
              </a:rPr>
              <a:pPr/>
              <a:t>28</a:t>
            </a:fld>
            <a:endParaRPr lang="en-US" dirty="0">
              <a:latin typeface="Times New Roman" pitchFamily="18" charset="0"/>
              <a:cs typeface="Times New Roman" pitchFamily="18" charset="0"/>
            </a:endParaRPr>
          </a:p>
        </p:txBody>
      </p:sp>
      <p:sp>
        <p:nvSpPr>
          <p:cNvPr id="5" name="Slide Number Placeholder 3"/>
          <p:cNvSpPr txBox="1">
            <a:spLocks/>
          </p:cNvSpPr>
          <p:nvPr/>
        </p:nvSpPr>
        <p:spPr>
          <a:xfrm>
            <a:off x="-5867400" y="6294120"/>
            <a:ext cx="5867400" cy="533400"/>
          </a:xfrm>
          <a:prstGeom prst="rect">
            <a:avLst/>
          </a:prstGeom>
        </p:spPr>
        <p:txBody>
          <a:bodyPr vert="horz" lIns="0" tIns="0" rIns="0" bIns="0" anchor="b"/>
          <a:lstStyle/>
          <a:p>
            <a:pPr marL="0" marR="0" lvl="0" indent="0" defTabSz="914400" rtl="0" eaLnBrk="1" fontAlgn="auto" latinLnBrk="0" hangingPunct="1">
              <a:lnSpc>
                <a:spcPct val="100000"/>
              </a:lnSpc>
              <a:spcBef>
                <a:spcPts val="0"/>
              </a:spcBef>
              <a:spcAft>
                <a:spcPts val="0"/>
              </a:spcAft>
              <a:buClrTx/>
              <a:buSzTx/>
              <a:buFontTx/>
              <a:buNone/>
              <a:tabLst/>
              <a:defRPr/>
            </a:pPr>
            <a:r>
              <a:rPr lang="en-US" dirty="0" smtClean="0">
                <a:solidFill>
                  <a:srgbClr val="FFC000"/>
                </a:solidFill>
                <a:latin typeface="Times New Roman" pitchFamily="18" charset="0"/>
                <a:cs typeface="Times New Roman" pitchFamily="18" charset="0"/>
                <a:sym typeface="Webdings"/>
              </a:rPr>
              <a:t></a:t>
            </a:r>
            <a:r>
              <a:rPr lang="en-US" dirty="0" smtClean="0">
                <a:solidFill>
                  <a:srgbClr val="0000FF"/>
                </a:solidFill>
                <a:latin typeface="Times New Roman" pitchFamily="18" charset="0"/>
                <a:cs typeface="Times New Roman" pitchFamily="18" charset="0"/>
              </a:rPr>
              <a:t>Prepared and taught by </a:t>
            </a:r>
            <a:r>
              <a:rPr lang="en-US" b="1" dirty="0" err="1" smtClean="0">
                <a:solidFill>
                  <a:srgbClr val="FF0000"/>
                </a:solidFill>
                <a:latin typeface="Times New Roman" pitchFamily="18" charset="0"/>
                <a:cs typeface="Times New Roman" pitchFamily="18" charset="0"/>
              </a:rPr>
              <a:t>Mong</a:t>
            </a:r>
            <a:r>
              <a:rPr lang="en-US" b="1" dirty="0" smtClean="0">
                <a:solidFill>
                  <a:srgbClr val="FF0000"/>
                </a:solidFill>
                <a:latin typeface="Times New Roman" pitchFamily="18" charset="0"/>
                <a:cs typeface="Times New Roman" pitchFamily="18" charset="0"/>
              </a:rPr>
              <a:t> Mara</a:t>
            </a:r>
            <a:r>
              <a:rPr lang="en-US" b="1" dirty="0" smtClean="0">
                <a:solidFill>
                  <a:srgbClr val="0000FF"/>
                </a:solidFill>
                <a:latin typeface="Times New Roman" pitchFamily="18" charset="0"/>
                <a:cs typeface="Times New Roman" pitchFamily="18" charset="0"/>
              </a:rPr>
              <a:t>, contact: 012 488 812 </a:t>
            </a:r>
            <a:endParaRPr kumimoji="0" lang="en-US" b="0" i="0" u="none" strike="noStrike" kern="1200" cap="none" spc="0" normalizeH="0" baseline="0" noProof="0" dirty="0">
              <a:ln>
                <a:noFill/>
              </a:ln>
              <a:solidFill>
                <a:srgbClr val="0000FF"/>
              </a:solidFill>
              <a:effectLst/>
              <a:uLnTx/>
              <a:uFillTx/>
              <a:latin typeface="Times New Roman" pitchFamily="18" charset="0"/>
              <a:cs typeface="Times New Roman" pitchFamily="18" charset="0"/>
            </a:endParaRPr>
          </a:p>
        </p:txBody>
      </p:sp>
      <p:sp>
        <p:nvSpPr>
          <p:cNvPr id="8" name="Rectangle 7"/>
          <p:cNvSpPr/>
          <p:nvPr/>
        </p:nvSpPr>
        <p:spPr>
          <a:xfrm>
            <a:off x="381000" y="1524000"/>
            <a:ext cx="8382000" cy="5016758"/>
          </a:xfrm>
          <a:prstGeom prst="rect">
            <a:avLst/>
          </a:prstGeom>
        </p:spPr>
        <p:txBody>
          <a:bodyPr wrap="square">
            <a:spAutoFit/>
          </a:bodyPr>
          <a:lstStyle/>
          <a:p>
            <a:r>
              <a:rPr lang="en-US" sz="3200" dirty="0" smtClean="0">
                <a:latin typeface="Times New Roman" pitchFamily="18" charset="0"/>
                <a:cs typeface="Times New Roman" pitchFamily="18" charset="0"/>
              </a:rPr>
              <a:t>An experiment involve selecting a random sample of 256 middle managers. One item of interest is annual income. The sample mean is $45,420, and sample standard deviation is $2,050.</a:t>
            </a:r>
          </a:p>
          <a:p>
            <a:pPr marL="514350" indent="-514350">
              <a:buFont typeface="+mj-lt"/>
              <a:buAutoNum type="arabicParenR"/>
            </a:pPr>
            <a:r>
              <a:rPr lang="en-US" sz="3200" dirty="0" smtClean="0">
                <a:latin typeface="Times New Roman" pitchFamily="18" charset="0"/>
                <a:cs typeface="Times New Roman" pitchFamily="18" charset="0"/>
              </a:rPr>
              <a:t>What is the estimated mean income of </a:t>
            </a:r>
            <a:r>
              <a:rPr lang="en-US" sz="3200" dirty="0" smtClean="0">
                <a:solidFill>
                  <a:srgbClr val="0000FF"/>
                </a:solidFill>
                <a:latin typeface="Times New Roman" pitchFamily="18" charset="0"/>
                <a:cs typeface="Times New Roman" pitchFamily="18" charset="0"/>
              </a:rPr>
              <a:t>all middle managers</a:t>
            </a:r>
            <a:r>
              <a:rPr lang="en-US" sz="3200" dirty="0" smtClean="0">
                <a:latin typeface="Times New Roman" pitchFamily="18" charset="0"/>
                <a:cs typeface="Times New Roman" pitchFamily="18" charset="0"/>
              </a:rPr>
              <a:t> (the population)?</a:t>
            </a:r>
          </a:p>
          <a:p>
            <a:pPr marL="514350" indent="-514350">
              <a:buFont typeface="+mj-lt"/>
              <a:buAutoNum type="arabicParenR"/>
            </a:pPr>
            <a:r>
              <a:rPr lang="en-US" sz="3200" dirty="0" smtClean="0">
                <a:latin typeface="Times New Roman" pitchFamily="18" charset="0"/>
                <a:cs typeface="Times New Roman" pitchFamily="18" charset="0"/>
              </a:rPr>
              <a:t>What is the 95% CI for the population mean (rounded to the nearest $10)?</a:t>
            </a:r>
          </a:p>
          <a:p>
            <a:pPr marL="514350" indent="-514350">
              <a:buFont typeface="+mj-lt"/>
              <a:buAutoNum type="arabicParenR"/>
            </a:pPr>
            <a:r>
              <a:rPr lang="en-US" sz="3200" dirty="0" smtClean="0">
                <a:latin typeface="Times New Roman" pitchFamily="18" charset="0"/>
                <a:cs typeface="Times New Roman" pitchFamily="18" charset="0"/>
              </a:rPr>
              <a:t>What are the 95% CI limits for the population mean?</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repeatCount="indefinite"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00" fill="hold"/>
                                        <p:tgtEl>
                                          <p:spTgt spid="5"/>
                                        </p:tgtEl>
                                        <p:attrNameLst>
                                          <p:attrName>ppt_x</p:attrName>
                                        </p:attrNameLst>
                                      </p:cBhvr>
                                      <p:tavLst>
                                        <p:tav tm="0">
                                          <p:val>
                                            <p:strVal val="1+#ppt_w/2"/>
                                          </p:val>
                                        </p:tav>
                                        <p:tav tm="100000">
                                          <p:val>
                                            <p:strVal val="#ppt_x"/>
                                          </p:val>
                                        </p:tav>
                                      </p:tavLst>
                                    </p:anim>
                                    <p:anim calcmode="lin" valueType="num">
                                      <p:cBhvr additive="base">
                                        <p:cTn id="8" dur="30000" fill="hold"/>
                                        <p:tgtEl>
                                          <p:spTgt spid="5"/>
                                        </p:tgtEl>
                                        <p:attrNameLst>
                                          <p:attrName>ppt_y</p:attrName>
                                        </p:attrNameLst>
                                      </p:cBhvr>
                                      <p:tavLst>
                                        <p:tav tm="0">
                                          <p:val>
                                            <p:strVal val="#ppt_y"/>
                                          </p:val>
                                        </p:tav>
                                        <p:tav tm="100000">
                                          <p:val>
                                            <p:strVal val="#ppt_y"/>
                                          </p:val>
                                        </p:tav>
                                      </p:tavLst>
                                    </p:anim>
                                  </p:childTnLst>
                                </p:cTn>
                              </p:par>
                              <p:par>
                                <p:cTn id="9" presetID="20" presetClass="emph" presetSubtype="0" repeatCount="indefinite" fill="hold" grpId="0" nodeType="withEffect">
                                  <p:stCondLst>
                                    <p:cond delay="0"/>
                                  </p:stCondLst>
                                  <p:endCondLst>
                                    <p:cond evt="onNext" delay="0">
                                      <p:tgtEl>
                                        <p:sldTgt/>
                                      </p:tgtEl>
                                    </p:cond>
                                  </p:endCondLst>
                                  <p:iterate type="lt">
                                    <p:tmPct val="10000"/>
                                  </p:iterate>
                                  <p:childTnLst>
                                    <p:set>
                                      <p:cBhvr override="childStyle">
                                        <p:cTn id="10" dur="500" autoRev="1" fill="hold"/>
                                        <p:tgtEl>
                                          <p:spTgt spid="2"/>
                                        </p:tgtEl>
                                        <p:attrNameLst>
                                          <p:attrName>style.color</p:attrName>
                                        </p:attrNameLst>
                                      </p:cBhvr>
                                      <p:to>
                                        <p:clrVal>
                                          <a:schemeClr val="accent2"/>
                                        </p:clrVal>
                                      </p:to>
                                    </p:set>
                                    <p:set>
                                      <p:cBhvr>
                                        <p:cTn id="11" dur="500" autoRev="1" fill="hold"/>
                                        <p:tgtEl>
                                          <p:spTgt spid="2"/>
                                        </p:tgtEl>
                                        <p:attrNameLst>
                                          <p:attrName>fillcolor</p:attrName>
                                        </p:attrNameLst>
                                      </p:cBhvr>
                                      <p:to>
                                        <p:clrVal>
                                          <a:schemeClr val="accent2"/>
                                        </p:clrVal>
                                      </p:to>
                                    </p:set>
                                    <p:set>
                                      <p:cBhvr>
                                        <p:cTn id="12" dur="500" autoRev="1" fill="hold"/>
                                        <p:tgtEl>
                                          <p:spTgt spid="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533400"/>
            <a:ext cx="9144000" cy="990600"/>
          </a:xfrm>
        </p:spPr>
        <p:txBody>
          <a:bodyPr>
            <a:normAutofit/>
          </a:bodyPr>
          <a:lstStyle/>
          <a:p>
            <a:pPr algn="ctr"/>
            <a:r>
              <a:rPr lang="en-US" sz="4400" b="1" dirty="0" smtClean="0"/>
              <a:t>Example 4 (continued)</a:t>
            </a:r>
            <a:endParaRPr lang="en-US" sz="4400" b="1" dirty="0">
              <a:solidFill>
                <a:srgbClr val="FF0000"/>
              </a:solidFill>
              <a:latin typeface="Times New Roman" pitchFamily="18" charset="0"/>
              <a:cs typeface="Times New Roman" pitchFamily="18" charset="0"/>
            </a:endParaRPr>
          </a:p>
        </p:txBody>
      </p:sp>
      <p:sp>
        <p:nvSpPr>
          <p:cNvPr id="4" name="Slide Number Placeholder 3"/>
          <p:cNvSpPr>
            <a:spLocks noGrp="1"/>
          </p:cNvSpPr>
          <p:nvPr>
            <p:ph type="sldNum" sz="quarter" idx="12"/>
          </p:nvPr>
        </p:nvSpPr>
        <p:spPr/>
        <p:txBody>
          <a:bodyPr/>
          <a:lstStyle/>
          <a:p>
            <a:fld id="{BD13CB69-C11B-4586-B2A4-1F995E803182}" type="slidenum">
              <a:rPr lang="en-US" sz="1600" smtClean="0">
                <a:latin typeface="Times New Roman" pitchFamily="18" charset="0"/>
                <a:cs typeface="Times New Roman" pitchFamily="18" charset="0"/>
              </a:rPr>
              <a:pPr/>
              <a:t>29</a:t>
            </a:fld>
            <a:endParaRPr lang="en-US" dirty="0">
              <a:latin typeface="Times New Roman" pitchFamily="18" charset="0"/>
              <a:cs typeface="Times New Roman" pitchFamily="18" charset="0"/>
            </a:endParaRPr>
          </a:p>
        </p:txBody>
      </p:sp>
      <p:sp>
        <p:nvSpPr>
          <p:cNvPr id="5" name="Slide Number Placeholder 3"/>
          <p:cNvSpPr txBox="1">
            <a:spLocks/>
          </p:cNvSpPr>
          <p:nvPr/>
        </p:nvSpPr>
        <p:spPr>
          <a:xfrm>
            <a:off x="-5867400" y="6294120"/>
            <a:ext cx="5867400" cy="533400"/>
          </a:xfrm>
          <a:prstGeom prst="rect">
            <a:avLst/>
          </a:prstGeom>
        </p:spPr>
        <p:txBody>
          <a:bodyPr vert="horz" lIns="0" tIns="0" rIns="0" bIns="0" anchor="b"/>
          <a:lstStyle/>
          <a:p>
            <a:pPr marL="0" marR="0" lvl="0" indent="0" defTabSz="914400" rtl="0" eaLnBrk="1" fontAlgn="auto" latinLnBrk="0" hangingPunct="1">
              <a:lnSpc>
                <a:spcPct val="100000"/>
              </a:lnSpc>
              <a:spcBef>
                <a:spcPts val="0"/>
              </a:spcBef>
              <a:spcAft>
                <a:spcPts val="0"/>
              </a:spcAft>
              <a:buClrTx/>
              <a:buSzTx/>
              <a:buFontTx/>
              <a:buNone/>
              <a:tabLst/>
              <a:defRPr/>
            </a:pPr>
            <a:r>
              <a:rPr lang="en-US" dirty="0" smtClean="0">
                <a:solidFill>
                  <a:srgbClr val="FFC000"/>
                </a:solidFill>
                <a:latin typeface="Times New Roman" pitchFamily="18" charset="0"/>
                <a:cs typeface="Times New Roman" pitchFamily="18" charset="0"/>
                <a:sym typeface="Webdings"/>
              </a:rPr>
              <a:t></a:t>
            </a:r>
            <a:r>
              <a:rPr lang="en-US" dirty="0" smtClean="0">
                <a:solidFill>
                  <a:srgbClr val="0000FF"/>
                </a:solidFill>
                <a:latin typeface="Times New Roman" pitchFamily="18" charset="0"/>
                <a:cs typeface="Times New Roman" pitchFamily="18" charset="0"/>
              </a:rPr>
              <a:t>Prepared and taught by </a:t>
            </a:r>
            <a:r>
              <a:rPr lang="en-US" b="1" dirty="0" err="1" smtClean="0">
                <a:solidFill>
                  <a:srgbClr val="FF0000"/>
                </a:solidFill>
                <a:latin typeface="Times New Roman" pitchFamily="18" charset="0"/>
                <a:cs typeface="Times New Roman" pitchFamily="18" charset="0"/>
              </a:rPr>
              <a:t>Mong</a:t>
            </a:r>
            <a:r>
              <a:rPr lang="en-US" b="1" dirty="0" smtClean="0">
                <a:solidFill>
                  <a:srgbClr val="FF0000"/>
                </a:solidFill>
                <a:latin typeface="Times New Roman" pitchFamily="18" charset="0"/>
                <a:cs typeface="Times New Roman" pitchFamily="18" charset="0"/>
              </a:rPr>
              <a:t> Mara</a:t>
            </a:r>
            <a:r>
              <a:rPr lang="en-US" b="1" dirty="0" smtClean="0">
                <a:solidFill>
                  <a:srgbClr val="0000FF"/>
                </a:solidFill>
                <a:latin typeface="Times New Roman" pitchFamily="18" charset="0"/>
                <a:cs typeface="Times New Roman" pitchFamily="18" charset="0"/>
              </a:rPr>
              <a:t>, contact: 012 488 812 </a:t>
            </a:r>
            <a:endParaRPr kumimoji="0" lang="en-US" b="0" i="0" u="none" strike="noStrike" kern="1200" cap="none" spc="0" normalizeH="0" baseline="0" noProof="0" dirty="0">
              <a:ln>
                <a:noFill/>
              </a:ln>
              <a:solidFill>
                <a:srgbClr val="0000FF"/>
              </a:solidFill>
              <a:effectLst/>
              <a:uLnTx/>
              <a:uFillTx/>
              <a:latin typeface="Times New Roman" pitchFamily="18" charset="0"/>
              <a:cs typeface="Times New Roman" pitchFamily="18" charset="0"/>
            </a:endParaRPr>
          </a:p>
        </p:txBody>
      </p:sp>
      <p:sp>
        <p:nvSpPr>
          <p:cNvPr id="8" name="Rectangle 7"/>
          <p:cNvSpPr/>
          <p:nvPr/>
        </p:nvSpPr>
        <p:spPr>
          <a:xfrm>
            <a:off x="381000" y="1524000"/>
            <a:ext cx="8382000" cy="1077218"/>
          </a:xfrm>
          <a:prstGeom prst="rect">
            <a:avLst/>
          </a:prstGeom>
        </p:spPr>
        <p:txBody>
          <a:bodyPr wrap="square">
            <a:spAutoFit/>
          </a:bodyPr>
          <a:lstStyle/>
          <a:p>
            <a:pPr marL="514350" indent="-514350">
              <a:buFont typeface="+mj-lt"/>
              <a:buAutoNum type="arabicParenR" startAt="4"/>
            </a:pPr>
            <a:r>
              <a:rPr lang="en-US" sz="3200" dirty="0" smtClean="0">
                <a:latin typeface="Times New Roman" pitchFamily="18" charset="0"/>
                <a:cs typeface="Times New Roman" pitchFamily="18" charset="0"/>
              </a:rPr>
              <a:t>What degree of confidence is being used?</a:t>
            </a:r>
          </a:p>
          <a:p>
            <a:pPr marL="514350" indent="-514350">
              <a:buFont typeface="+mj-lt"/>
              <a:buAutoNum type="arabicParenR" startAt="4"/>
            </a:pPr>
            <a:r>
              <a:rPr lang="en-US" sz="3200" dirty="0" smtClean="0">
                <a:latin typeface="Times New Roman" pitchFamily="18" charset="0"/>
                <a:cs typeface="Times New Roman" pitchFamily="18" charset="0"/>
              </a:rPr>
              <a:t>Interpret the findings.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repeatCount="indefinite"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00" fill="hold"/>
                                        <p:tgtEl>
                                          <p:spTgt spid="5"/>
                                        </p:tgtEl>
                                        <p:attrNameLst>
                                          <p:attrName>ppt_x</p:attrName>
                                        </p:attrNameLst>
                                      </p:cBhvr>
                                      <p:tavLst>
                                        <p:tav tm="0">
                                          <p:val>
                                            <p:strVal val="1+#ppt_w/2"/>
                                          </p:val>
                                        </p:tav>
                                        <p:tav tm="100000">
                                          <p:val>
                                            <p:strVal val="#ppt_x"/>
                                          </p:val>
                                        </p:tav>
                                      </p:tavLst>
                                    </p:anim>
                                    <p:anim calcmode="lin" valueType="num">
                                      <p:cBhvr additive="base">
                                        <p:cTn id="8" dur="30000" fill="hold"/>
                                        <p:tgtEl>
                                          <p:spTgt spid="5"/>
                                        </p:tgtEl>
                                        <p:attrNameLst>
                                          <p:attrName>ppt_y</p:attrName>
                                        </p:attrNameLst>
                                      </p:cBhvr>
                                      <p:tavLst>
                                        <p:tav tm="0">
                                          <p:val>
                                            <p:strVal val="#ppt_y"/>
                                          </p:val>
                                        </p:tav>
                                        <p:tav tm="100000">
                                          <p:val>
                                            <p:strVal val="#ppt_y"/>
                                          </p:val>
                                        </p:tav>
                                      </p:tavLst>
                                    </p:anim>
                                  </p:childTnLst>
                                </p:cTn>
                              </p:par>
                              <p:par>
                                <p:cTn id="9" presetID="20" presetClass="emph" presetSubtype="0" repeatCount="indefinite" fill="hold" grpId="0" nodeType="withEffect">
                                  <p:stCondLst>
                                    <p:cond delay="0"/>
                                  </p:stCondLst>
                                  <p:endCondLst>
                                    <p:cond evt="onNext" delay="0">
                                      <p:tgtEl>
                                        <p:sldTgt/>
                                      </p:tgtEl>
                                    </p:cond>
                                  </p:endCondLst>
                                  <p:iterate type="lt">
                                    <p:tmPct val="10000"/>
                                  </p:iterate>
                                  <p:childTnLst>
                                    <p:set>
                                      <p:cBhvr override="childStyle">
                                        <p:cTn id="10" dur="500" autoRev="1" fill="hold"/>
                                        <p:tgtEl>
                                          <p:spTgt spid="2"/>
                                        </p:tgtEl>
                                        <p:attrNameLst>
                                          <p:attrName>style.color</p:attrName>
                                        </p:attrNameLst>
                                      </p:cBhvr>
                                      <p:to>
                                        <p:clrVal>
                                          <a:schemeClr val="accent2"/>
                                        </p:clrVal>
                                      </p:to>
                                    </p:set>
                                    <p:set>
                                      <p:cBhvr>
                                        <p:cTn id="11" dur="500" autoRev="1" fill="hold"/>
                                        <p:tgtEl>
                                          <p:spTgt spid="2"/>
                                        </p:tgtEl>
                                        <p:attrNameLst>
                                          <p:attrName>fillcolor</p:attrName>
                                        </p:attrNameLst>
                                      </p:cBhvr>
                                      <p:to>
                                        <p:clrVal>
                                          <a:schemeClr val="accent2"/>
                                        </p:clrVal>
                                      </p:to>
                                    </p:set>
                                    <p:set>
                                      <p:cBhvr>
                                        <p:cTn id="12" dur="500" autoRev="1" fill="hold"/>
                                        <p:tgtEl>
                                          <p:spTgt spid="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457200"/>
            <a:ext cx="8229600" cy="838200"/>
          </a:xfrm>
        </p:spPr>
        <p:txBody>
          <a:bodyPr/>
          <a:lstStyle/>
          <a:p>
            <a:r>
              <a:rPr lang="en-US" dirty="0" smtClean="0">
                <a:solidFill>
                  <a:srgbClr val="21D303"/>
                </a:solidFill>
              </a:rPr>
              <a:t>Goals (continued)</a:t>
            </a:r>
            <a:endParaRPr lang="en-US" dirty="0">
              <a:solidFill>
                <a:srgbClr val="21D303"/>
              </a:solidFill>
            </a:endParaRPr>
          </a:p>
        </p:txBody>
      </p:sp>
      <p:sp>
        <p:nvSpPr>
          <p:cNvPr id="3" name="Content Placeholder 2"/>
          <p:cNvSpPr>
            <a:spLocks noGrp="1"/>
          </p:cNvSpPr>
          <p:nvPr>
            <p:ph idx="1"/>
          </p:nvPr>
        </p:nvSpPr>
        <p:spPr>
          <a:xfrm>
            <a:off x="304800" y="1371600"/>
            <a:ext cx="8610600" cy="1524000"/>
          </a:xfrm>
        </p:spPr>
        <p:txBody>
          <a:bodyPr>
            <a:normAutofit/>
          </a:bodyPr>
          <a:lstStyle/>
          <a:p>
            <a:pPr marL="749300" indent="-514350">
              <a:buClrTx/>
              <a:buFont typeface="+mj-lt"/>
              <a:buAutoNum type="arabicParenR" startAt="6"/>
            </a:pPr>
            <a:r>
              <a:rPr lang="en-US" sz="3200" dirty="0" smtClean="0">
                <a:latin typeface="Times New Roman" pitchFamily="18" charset="0"/>
                <a:cs typeface="Times New Roman" pitchFamily="18" charset="0"/>
              </a:rPr>
              <a:t>Determine the sample size for attribute and variable sampling.</a:t>
            </a:r>
          </a:p>
        </p:txBody>
      </p:sp>
      <p:sp>
        <p:nvSpPr>
          <p:cNvPr id="4" name="Slide Number Placeholder 3"/>
          <p:cNvSpPr>
            <a:spLocks noGrp="1"/>
          </p:cNvSpPr>
          <p:nvPr>
            <p:ph type="sldNum" sz="quarter" idx="12"/>
          </p:nvPr>
        </p:nvSpPr>
        <p:spPr/>
        <p:txBody>
          <a:bodyPr/>
          <a:lstStyle/>
          <a:p>
            <a:fld id="{BD13CB69-C11B-4586-B2A4-1F995E803182}" type="slidenum">
              <a:rPr lang="en-US" smtClean="0"/>
              <a:pPr/>
              <a:t>3</a:t>
            </a:fld>
            <a:endParaRPr lang="en-US" dirty="0"/>
          </a:p>
        </p:txBody>
      </p:sp>
      <p:sp>
        <p:nvSpPr>
          <p:cNvPr id="5" name="Slide Number Placeholder 3"/>
          <p:cNvSpPr txBox="1">
            <a:spLocks/>
          </p:cNvSpPr>
          <p:nvPr/>
        </p:nvSpPr>
        <p:spPr>
          <a:xfrm>
            <a:off x="-5638800" y="6294120"/>
            <a:ext cx="5638800" cy="533400"/>
          </a:xfrm>
          <a:prstGeom prst="rect">
            <a:avLst/>
          </a:prstGeom>
        </p:spPr>
        <p:txBody>
          <a:bodyPr vert="horz" lIns="0" tIns="0" rIns="0" bIns="0" anchor="b"/>
          <a:lstStyle/>
          <a:p>
            <a:pPr marL="0" marR="0" lvl="0" indent="0" defTabSz="914400" rtl="0" eaLnBrk="1" fontAlgn="auto" latinLnBrk="0" hangingPunct="1">
              <a:lnSpc>
                <a:spcPct val="100000"/>
              </a:lnSpc>
              <a:spcBef>
                <a:spcPts val="0"/>
              </a:spcBef>
              <a:spcAft>
                <a:spcPts val="0"/>
              </a:spcAft>
              <a:buClrTx/>
              <a:buSzTx/>
              <a:buFontTx/>
              <a:buNone/>
              <a:tabLst/>
              <a:defRPr/>
            </a:pPr>
            <a:r>
              <a:rPr lang="en-US" sz="1600" dirty="0" smtClean="0">
                <a:solidFill>
                  <a:srgbClr val="FFC000"/>
                </a:solidFill>
                <a:sym typeface="Webdings"/>
              </a:rPr>
              <a:t></a:t>
            </a:r>
            <a:r>
              <a:rPr lang="en-US" sz="1600" dirty="0" smtClean="0">
                <a:solidFill>
                  <a:srgbClr val="0000FF"/>
                </a:solidFill>
              </a:rPr>
              <a:t>Prepared and taught by </a:t>
            </a:r>
            <a:r>
              <a:rPr lang="en-US" sz="1600" b="1" dirty="0" err="1" smtClean="0">
                <a:solidFill>
                  <a:srgbClr val="FF0000"/>
                </a:solidFill>
              </a:rPr>
              <a:t>Mong</a:t>
            </a:r>
            <a:r>
              <a:rPr lang="en-US" sz="1600" b="1" dirty="0" smtClean="0">
                <a:solidFill>
                  <a:srgbClr val="FF0000"/>
                </a:solidFill>
              </a:rPr>
              <a:t> Mara</a:t>
            </a:r>
            <a:r>
              <a:rPr lang="en-US" sz="1600" b="1" dirty="0" smtClean="0">
                <a:solidFill>
                  <a:srgbClr val="0000FF"/>
                </a:solidFill>
              </a:rPr>
              <a:t>, contact: 012 488 812 </a:t>
            </a:r>
            <a:endParaRPr kumimoji="0" lang="en-US" sz="1600" b="0" i="0" u="none" strike="noStrike" kern="1200" cap="none" spc="0" normalizeH="0" baseline="0" noProof="0" dirty="0">
              <a:ln>
                <a:noFill/>
              </a:ln>
              <a:solidFill>
                <a:srgbClr val="0000FF"/>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repeatCount="indefinite"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00" fill="hold"/>
                                        <p:tgtEl>
                                          <p:spTgt spid="5"/>
                                        </p:tgtEl>
                                        <p:attrNameLst>
                                          <p:attrName>ppt_x</p:attrName>
                                        </p:attrNameLst>
                                      </p:cBhvr>
                                      <p:tavLst>
                                        <p:tav tm="0">
                                          <p:val>
                                            <p:strVal val="1+#ppt_w/2"/>
                                          </p:val>
                                        </p:tav>
                                        <p:tav tm="100000">
                                          <p:val>
                                            <p:strVal val="#ppt_x"/>
                                          </p:val>
                                        </p:tav>
                                      </p:tavLst>
                                    </p:anim>
                                    <p:anim calcmode="lin" valueType="num">
                                      <p:cBhvr additive="base">
                                        <p:cTn id="8" dur="500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533400"/>
            <a:ext cx="9144000" cy="990600"/>
          </a:xfrm>
        </p:spPr>
        <p:txBody>
          <a:bodyPr>
            <a:normAutofit/>
          </a:bodyPr>
          <a:lstStyle/>
          <a:p>
            <a:pPr algn="ctr"/>
            <a:r>
              <a:rPr lang="en-US" sz="4400" b="1" dirty="0" smtClean="0"/>
              <a:t>Example 4 (continued)</a:t>
            </a:r>
            <a:endParaRPr lang="en-US" sz="4400" b="1" dirty="0">
              <a:solidFill>
                <a:srgbClr val="FF0000"/>
              </a:solidFill>
              <a:latin typeface="Times New Roman" pitchFamily="18" charset="0"/>
              <a:cs typeface="Times New Roman" pitchFamily="18" charset="0"/>
            </a:endParaRPr>
          </a:p>
        </p:txBody>
      </p:sp>
      <p:sp>
        <p:nvSpPr>
          <p:cNvPr id="4" name="Slide Number Placeholder 3"/>
          <p:cNvSpPr>
            <a:spLocks noGrp="1"/>
          </p:cNvSpPr>
          <p:nvPr>
            <p:ph type="sldNum" sz="quarter" idx="12"/>
          </p:nvPr>
        </p:nvSpPr>
        <p:spPr/>
        <p:txBody>
          <a:bodyPr/>
          <a:lstStyle/>
          <a:p>
            <a:fld id="{BD13CB69-C11B-4586-B2A4-1F995E803182}" type="slidenum">
              <a:rPr lang="en-US" sz="1600" smtClean="0">
                <a:latin typeface="Times New Roman" pitchFamily="18" charset="0"/>
                <a:cs typeface="Times New Roman" pitchFamily="18" charset="0"/>
              </a:rPr>
              <a:pPr/>
              <a:t>30</a:t>
            </a:fld>
            <a:endParaRPr lang="en-US" dirty="0">
              <a:latin typeface="Times New Roman" pitchFamily="18" charset="0"/>
              <a:cs typeface="Times New Roman" pitchFamily="18" charset="0"/>
            </a:endParaRPr>
          </a:p>
        </p:txBody>
      </p:sp>
      <p:sp>
        <p:nvSpPr>
          <p:cNvPr id="5" name="Slide Number Placeholder 3"/>
          <p:cNvSpPr txBox="1">
            <a:spLocks/>
          </p:cNvSpPr>
          <p:nvPr/>
        </p:nvSpPr>
        <p:spPr>
          <a:xfrm>
            <a:off x="-5867400" y="6294120"/>
            <a:ext cx="5867400" cy="533400"/>
          </a:xfrm>
          <a:prstGeom prst="rect">
            <a:avLst/>
          </a:prstGeom>
        </p:spPr>
        <p:txBody>
          <a:bodyPr vert="horz" lIns="0" tIns="0" rIns="0" bIns="0" anchor="b"/>
          <a:lstStyle/>
          <a:p>
            <a:pPr marL="0" marR="0" lvl="0" indent="0" defTabSz="914400" rtl="0" eaLnBrk="1" fontAlgn="auto" latinLnBrk="0" hangingPunct="1">
              <a:lnSpc>
                <a:spcPct val="100000"/>
              </a:lnSpc>
              <a:spcBef>
                <a:spcPts val="0"/>
              </a:spcBef>
              <a:spcAft>
                <a:spcPts val="0"/>
              </a:spcAft>
              <a:buClrTx/>
              <a:buSzTx/>
              <a:buFontTx/>
              <a:buNone/>
              <a:tabLst/>
              <a:defRPr/>
            </a:pPr>
            <a:r>
              <a:rPr lang="en-US" dirty="0" smtClean="0">
                <a:solidFill>
                  <a:srgbClr val="FFC000"/>
                </a:solidFill>
                <a:latin typeface="Times New Roman" pitchFamily="18" charset="0"/>
                <a:cs typeface="Times New Roman" pitchFamily="18" charset="0"/>
                <a:sym typeface="Webdings"/>
              </a:rPr>
              <a:t></a:t>
            </a:r>
            <a:r>
              <a:rPr lang="en-US" dirty="0" smtClean="0">
                <a:solidFill>
                  <a:srgbClr val="0000FF"/>
                </a:solidFill>
                <a:latin typeface="Times New Roman" pitchFamily="18" charset="0"/>
                <a:cs typeface="Times New Roman" pitchFamily="18" charset="0"/>
              </a:rPr>
              <a:t>Prepared and taught by </a:t>
            </a:r>
            <a:r>
              <a:rPr lang="en-US" b="1" dirty="0" err="1" smtClean="0">
                <a:solidFill>
                  <a:srgbClr val="FF0000"/>
                </a:solidFill>
                <a:latin typeface="Times New Roman" pitchFamily="18" charset="0"/>
                <a:cs typeface="Times New Roman" pitchFamily="18" charset="0"/>
              </a:rPr>
              <a:t>Mong</a:t>
            </a:r>
            <a:r>
              <a:rPr lang="en-US" b="1" dirty="0" smtClean="0">
                <a:solidFill>
                  <a:srgbClr val="FF0000"/>
                </a:solidFill>
                <a:latin typeface="Times New Roman" pitchFamily="18" charset="0"/>
                <a:cs typeface="Times New Roman" pitchFamily="18" charset="0"/>
              </a:rPr>
              <a:t> Mara</a:t>
            </a:r>
            <a:r>
              <a:rPr lang="en-US" b="1" dirty="0" smtClean="0">
                <a:solidFill>
                  <a:srgbClr val="0000FF"/>
                </a:solidFill>
                <a:latin typeface="Times New Roman" pitchFamily="18" charset="0"/>
                <a:cs typeface="Times New Roman" pitchFamily="18" charset="0"/>
              </a:rPr>
              <a:t>, contact: 012 488 812 </a:t>
            </a:r>
            <a:endParaRPr kumimoji="0" lang="en-US" b="0" i="0" u="none" strike="noStrike" kern="1200" cap="none" spc="0" normalizeH="0" baseline="0" noProof="0" dirty="0">
              <a:ln>
                <a:noFill/>
              </a:ln>
              <a:solidFill>
                <a:srgbClr val="0000FF"/>
              </a:solidFill>
              <a:effectLst/>
              <a:uLnTx/>
              <a:uFillTx/>
              <a:latin typeface="Times New Roman" pitchFamily="18" charset="0"/>
              <a:cs typeface="Times New Roman" pitchFamily="18" charset="0"/>
            </a:endParaRPr>
          </a:p>
        </p:txBody>
      </p:sp>
      <p:sp>
        <p:nvSpPr>
          <p:cNvPr id="8" name="Rectangle 7"/>
          <p:cNvSpPr/>
          <p:nvPr/>
        </p:nvSpPr>
        <p:spPr>
          <a:xfrm>
            <a:off x="381000" y="1524000"/>
            <a:ext cx="8382000" cy="2062103"/>
          </a:xfrm>
          <a:prstGeom prst="rect">
            <a:avLst/>
          </a:prstGeom>
        </p:spPr>
        <p:txBody>
          <a:bodyPr wrap="square">
            <a:spAutoFit/>
          </a:bodyPr>
          <a:lstStyle/>
          <a:p>
            <a:pPr marL="514350" indent="-514350">
              <a:buFont typeface="+mj-lt"/>
              <a:buAutoNum type="arabicParenR"/>
            </a:pPr>
            <a:r>
              <a:rPr lang="en-US" sz="3200" dirty="0" smtClean="0">
                <a:latin typeface="Times New Roman" pitchFamily="18" charset="0"/>
                <a:cs typeface="Times New Roman" pitchFamily="18" charset="0"/>
              </a:rPr>
              <a:t>The point estimate of the population mean is the sample mean, $45,420.</a:t>
            </a:r>
          </a:p>
          <a:p>
            <a:pPr marL="514350" indent="-514350">
              <a:buFont typeface="+mj-lt"/>
              <a:buAutoNum type="arabicParenR"/>
            </a:pPr>
            <a:r>
              <a:rPr lang="en-US" sz="3200" dirty="0" smtClean="0">
                <a:latin typeface="Times New Roman" pitchFamily="18" charset="0"/>
                <a:cs typeface="Times New Roman" pitchFamily="18" charset="0"/>
              </a:rPr>
              <a:t>Since sample size n=256(n &gt;30), the 95% CI is determined by,</a:t>
            </a:r>
          </a:p>
        </p:txBody>
      </p:sp>
      <p:graphicFrame>
        <p:nvGraphicFramePr>
          <p:cNvPr id="6" name="Object 5"/>
          <p:cNvGraphicFramePr>
            <a:graphicFrameLocks noChangeAspect="1"/>
          </p:cNvGraphicFramePr>
          <p:nvPr/>
        </p:nvGraphicFramePr>
        <p:xfrm>
          <a:off x="1062382" y="3581400"/>
          <a:ext cx="7472018" cy="2590800"/>
        </p:xfrm>
        <a:graphic>
          <a:graphicData uri="http://schemas.openxmlformats.org/presentationml/2006/ole">
            <p:oleObj spid="_x0000_s43010" name="Equation" r:id="rId3" imgW="2527200" imgH="876240" progId="Equation.DSMT4">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repeatCount="indefinite"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00" fill="hold"/>
                                        <p:tgtEl>
                                          <p:spTgt spid="5"/>
                                        </p:tgtEl>
                                        <p:attrNameLst>
                                          <p:attrName>ppt_x</p:attrName>
                                        </p:attrNameLst>
                                      </p:cBhvr>
                                      <p:tavLst>
                                        <p:tav tm="0">
                                          <p:val>
                                            <p:strVal val="1+#ppt_w/2"/>
                                          </p:val>
                                        </p:tav>
                                        <p:tav tm="100000">
                                          <p:val>
                                            <p:strVal val="#ppt_x"/>
                                          </p:val>
                                        </p:tav>
                                      </p:tavLst>
                                    </p:anim>
                                    <p:anim calcmode="lin" valueType="num">
                                      <p:cBhvr additive="base">
                                        <p:cTn id="8" dur="30000" fill="hold"/>
                                        <p:tgtEl>
                                          <p:spTgt spid="5"/>
                                        </p:tgtEl>
                                        <p:attrNameLst>
                                          <p:attrName>ppt_y</p:attrName>
                                        </p:attrNameLst>
                                      </p:cBhvr>
                                      <p:tavLst>
                                        <p:tav tm="0">
                                          <p:val>
                                            <p:strVal val="#ppt_y"/>
                                          </p:val>
                                        </p:tav>
                                        <p:tav tm="100000">
                                          <p:val>
                                            <p:strVal val="#ppt_y"/>
                                          </p:val>
                                        </p:tav>
                                      </p:tavLst>
                                    </p:anim>
                                  </p:childTnLst>
                                </p:cTn>
                              </p:par>
                              <p:par>
                                <p:cTn id="9" presetID="20" presetClass="emph" presetSubtype="0" repeatCount="indefinite" fill="hold" grpId="0" nodeType="withEffect">
                                  <p:stCondLst>
                                    <p:cond delay="0"/>
                                  </p:stCondLst>
                                  <p:endCondLst>
                                    <p:cond evt="onNext" delay="0">
                                      <p:tgtEl>
                                        <p:sldTgt/>
                                      </p:tgtEl>
                                    </p:cond>
                                  </p:endCondLst>
                                  <p:iterate type="lt">
                                    <p:tmPct val="10000"/>
                                  </p:iterate>
                                  <p:childTnLst>
                                    <p:set>
                                      <p:cBhvr override="childStyle">
                                        <p:cTn id="10" dur="500" autoRev="1" fill="hold"/>
                                        <p:tgtEl>
                                          <p:spTgt spid="2"/>
                                        </p:tgtEl>
                                        <p:attrNameLst>
                                          <p:attrName>style.color</p:attrName>
                                        </p:attrNameLst>
                                      </p:cBhvr>
                                      <p:to>
                                        <p:clrVal>
                                          <a:schemeClr val="accent2"/>
                                        </p:clrVal>
                                      </p:to>
                                    </p:set>
                                    <p:set>
                                      <p:cBhvr>
                                        <p:cTn id="11" dur="500" autoRev="1" fill="hold"/>
                                        <p:tgtEl>
                                          <p:spTgt spid="2"/>
                                        </p:tgtEl>
                                        <p:attrNameLst>
                                          <p:attrName>fillcolor</p:attrName>
                                        </p:attrNameLst>
                                      </p:cBhvr>
                                      <p:to>
                                        <p:clrVal>
                                          <a:schemeClr val="accent2"/>
                                        </p:clrVal>
                                      </p:to>
                                    </p:set>
                                    <p:set>
                                      <p:cBhvr>
                                        <p:cTn id="12" dur="500" autoRev="1" fill="hold"/>
                                        <p:tgtEl>
                                          <p:spTgt spid="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533400"/>
            <a:ext cx="9144000" cy="990600"/>
          </a:xfrm>
        </p:spPr>
        <p:txBody>
          <a:bodyPr>
            <a:normAutofit/>
          </a:bodyPr>
          <a:lstStyle/>
          <a:p>
            <a:pPr algn="ctr"/>
            <a:r>
              <a:rPr lang="en-US" sz="4400" b="1" dirty="0" smtClean="0"/>
              <a:t>Example 4 (continued)</a:t>
            </a:r>
            <a:endParaRPr lang="en-US" sz="4400" b="1" dirty="0">
              <a:solidFill>
                <a:srgbClr val="FF0000"/>
              </a:solidFill>
              <a:latin typeface="Times New Roman" pitchFamily="18" charset="0"/>
              <a:cs typeface="Times New Roman" pitchFamily="18" charset="0"/>
            </a:endParaRPr>
          </a:p>
        </p:txBody>
      </p:sp>
      <p:sp>
        <p:nvSpPr>
          <p:cNvPr id="4" name="Slide Number Placeholder 3"/>
          <p:cNvSpPr>
            <a:spLocks noGrp="1"/>
          </p:cNvSpPr>
          <p:nvPr>
            <p:ph type="sldNum" sz="quarter" idx="12"/>
          </p:nvPr>
        </p:nvSpPr>
        <p:spPr/>
        <p:txBody>
          <a:bodyPr/>
          <a:lstStyle/>
          <a:p>
            <a:fld id="{BD13CB69-C11B-4586-B2A4-1F995E803182}" type="slidenum">
              <a:rPr lang="en-US" sz="1600" smtClean="0">
                <a:latin typeface="Times New Roman" pitchFamily="18" charset="0"/>
                <a:cs typeface="Times New Roman" pitchFamily="18" charset="0"/>
              </a:rPr>
              <a:pPr/>
              <a:t>31</a:t>
            </a:fld>
            <a:endParaRPr lang="en-US" dirty="0">
              <a:latin typeface="Times New Roman" pitchFamily="18" charset="0"/>
              <a:cs typeface="Times New Roman" pitchFamily="18" charset="0"/>
            </a:endParaRPr>
          </a:p>
        </p:txBody>
      </p:sp>
      <p:sp>
        <p:nvSpPr>
          <p:cNvPr id="5" name="Slide Number Placeholder 3"/>
          <p:cNvSpPr txBox="1">
            <a:spLocks/>
          </p:cNvSpPr>
          <p:nvPr/>
        </p:nvSpPr>
        <p:spPr>
          <a:xfrm>
            <a:off x="-5867400" y="6294120"/>
            <a:ext cx="5867400" cy="533400"/>
          </a:xfrm>
          <a:prstGeom prst="rect">
            <a:avLst/>
          </a:prstGeom>
        </p:spPr>
        <p:txBody>
          <a:bodyPr vert="horz" lIns="0" tIns="0" rIns="0" bIns="0" anchor="b"/>
          <a:lstStyle/>
          <a:p>
            <a:pPr marL="0" marR="0" lvl="0" indent="0" defTabSz="914400" rtl="0" eaLnBrk="1" fontAlgn="auto" latinLnBrk="0" hangingPunct="1">
              <a:lnSpc>
                <a:spcPct val="100000"/>
              </a:lnSpc>
              <a:spcBef>
                <a:spcPts val="0"/>
              </a:spcBef>
              <a:spcAft>
                <a:spcPts val="0"/>
              </a:spcAft>
              <a:buClrTx/>
              <a:buSzTx/>
              <a:buFontTx/>
              <a:buNone/>
              <a:tabLst/>
              <a:defRPr/>
            </a:pPr>
            <a:r>
              <a:rPr lang="en-US" dirty="0" smtClean="0">
                <a:solidFill>
                  <a:srgbClr val="FFC000"/>
                </a:solidFill>
                <a:latin typeface="Times New Roman" pitchFamily="18" charset="0"/>
                <a:cs typeface="Times New Roman" pitchFamily="18" charset="0"/>
                <a:sym typeface="Webdings"/>
              </a:rPr>
              <a:t></a:t>
            </a:r>
            <a:r>
              <a:rPr lang="en-US" dirty="0" smtClean="0">
                <a:solidFill>
                  <a:srgbClr val="0000FF"/>
                </a:solidFill>
                <a:latin typeface="Times New Roman" pitchFamily="18" charset="0"/>
                <a:cs typeface="Times New Roman" pitchFamily="18" charset="0"/>
              </a:rPr>
              <a:t>Prepared and taught by </a:t>
            </a:r>
            <a:r>
              <a:rPr lang="en-US" b="1" dirty="0" err="1" smtClean="0">
                <a:solidFill>
                  <a:srgbClr val="FF0000"/>
                </a:solidFill>
                <a:latin typeface="Times New Roman" pitchFamily="18" charset="0"/>
                <a:cs typeface="Times New Roman" pitchFamily="18" charset="0"/>
              </a:rPr>
              <a:t>Mong</a:t>
            </a:r>
            <a:r>
              <a:rPr lang="en-US" b="1" dirty="0" smtClean="0">
                <a:solidFill>
                  <a:srgbClr val="FF0000"/>
                </a:solidFill>
                <a:latin typeface="Times New Roman" pitchFamily="18" charset="0"/>
                <a:cs typeface="Times New Roman" pitchFamily="18" charset="0"/>
              </a:rPr>
              <a:t> Mara</a:t>
            </a:r>
            <a:r>
              <a:rPr lang="en-US" b="1" dirty="0" smtClean="0">
                <a:solidFill>
                  <a:srgbClr val="0000FF"/>
                </a:solidFill>
                <a:latin typeface="Times New Roman" pitchFamily="18" charset="0"/>
                <a:cs typeface="Times New Roman" pitchFamily="18" charset="0"/>
              </a:rPr>
              <a:t>, contact: 012 488 812 </a:t>
            </a:r>
            <a:endParaRPr kumimoji="0" lang="en-US" b="0" i="0" u="none" strike="noStrike" kern="1200" cap="none" spc="0" normalizeH="0" baseline="0" noProof="0" dirty="0">
              <a:ln>
                <a:noFill/>
              </a:ln>
              <a:solidFill>
                <a:srgbClr val="0000FF"/>
              </a:solidFill>
              <a:effectLst/>
              <a:uLnTx/>
              <a:uFillTx/>
              <a:latin typeface="Times New Roman" pitchFamily="18" charset="0"/>
              <a:cs typeface="Times New Roman" pitchFamily="18" charset="0"/>
            </a:endParaRPr>
          </a:p>
        </p:txBody>
      </p:sp>
      <p:sp>
        <p:nvSpPr>
          <p:cNvPr id="8" name="Rectangle 7"/>
          <p:cNvSpPr/>
          <p:nvPr/>
        </p:nvSpPr>
        <p:spPr>
          <a:xfrm>
            <a:off x="381000" y="1524000"/>
            <a:ext cx="8382000" cy="4524315"/>
          </a:xfrm>
          <a:prstGeom prst="rect">
            <a:avLst/>
          </a:prstGeom>
        </p:spPr>
        <p:txBody>
          <a:bodyPr wrap="square">
            <a:spAutoFit/>
          </a:bodyPr>
          <a:lstStyle/>
          <a:p>
            <a:r>
              <a:rPr lang="en-US" sz="3200" dirty="0" smtClean="0">
                <a:latin typeface="Times New Roman" pitchFamily="18" charset="0"/>
                <a:cs typeface="Times New Roman" pitchFamily="18" charset="0"/>
              </a:rPr>
              <a:t>Rounding up to the nearest $10, the interval should be $45,170 and $45,670.</a:t>
            </a:r>
          </a:p>
          <a:p>
            <a:pPr marL="514350" indent="-514350">
              <a:buFont typeface="+mj-lt"/>
              <a:buAutoNum type="arabicParenR" startAt="3"/>
            </a:pPr>
            <a:r>
              <a:rPr lang="en-US" sz="3200" dirty="0" smtClean="0">
                <a:latin typeface="Times New Roman" pitchFamily="18" charset="0"/>
                <a:cs typeface="Times New Roman" pitchFamily="18" charset="0"/>
              </a:rPr>
              <a:t>The </a:t>
            </a:r>
            <a:r>
              <a:rPr lang="en-US" sz="3200" dirty="0" smtClean="0">
                <a:solidFill>
                  <a:srgbClr val="0000FF"/>
                </a:solidFill>
                <a:latin typeface="Times New Roman" pitchFamily="18" charset="0"/>
                <a:cs typeface="Times New Roman" pitchFamily="18" charset="0"/>
              </a:rPr>
              <a:t>endpoints</a:t>
            </a:r>
            <a:r>
              <a:rPr lang="en-US" sz="3200" dirty="0" smtClean="0">
                <a:latin typeface="Times New Roman" pitchFamily="18" charset="0"/>
                <a:cs typeface="Times New Roman" pitchFamily="18" charset="0"/>
              </a:rPr>
              <a:t> of the CI are called </a:t>
            </a:r>
            <a:r>
              <a:rPr lang="en-US" sz="3200" dirty="0" smtClean="0">
                <a:solidFill>
                  <a:srgbClr val="0000FF"/>
                </a:solidFill>
                <a:latin typeface="Times New Roman" pitchFamily="18" charset="0"/>
                <a:cs typeface="Times New Roman" pitchFamily="18" charset="0"/>
              </a:rPr>
              <a:t>confident limits. </a:t>
            </a:r>
            <a:r>
              <a:rPr lang="en-US" sz="3200" dirty="0" smtClean="0">
                <a:latin typeface="Times New Roman" pitchFamily="18" charset="0"/>
                <a:cs typeface="Times New Roman" pitchFamily="18" charset="0"/>
              </a:rPr>
              <a:t>In this example, 45170 is the </a:t>
            </a:r>
            <a:r>
              <a:rPr lang="en-US" sz="3200" dirty="0" smtClean="0">
                <a:solidFill>
                  <a:srgbClr val="0000FF"/>
                </a:solidFill>
                <a:latin typeface="Times New Roman" pitchFamily="18" charset="0"/>
                <a:cs typeface="Times New Roman" pitchFamily="18" charset="0"/>
              </a:rPr>
              <a:t>lower confidence limit</a:t>
            </a:r>
            <a:r>
              <a:rPr lang="en-US" sz="3200" dirty="0" smtClean="0">
                <a:latin typeface="Times New Roman" pitchFamily="18" charset="0"/>
                <a:cs typeface="Times New Roman" pitchFamily="18" charset="0"/>
              </a:rPr>
              <a:t> and 45670 is </a:t>
            </a:r>
            <a:r>
              <a:rPr lang="en-US" sz="3200" dirty="0" smtClean="0">
                <a:solidFill>
                  <a:srgbClr val="0000FF"/>
                </a:solidFill>
                <a:latin typeface="Times New Roman" pitchFamily="18" charset="0"/>
                <a:cs typeface="Times New Roman" pitchFamily="18" charset="0"/>
              </a:rPr>
              <a:t>the upper confidence limit.</a:t>
            </a:r>
          </a:p>
          <a:p>
            <a:pPr marL="514350" indent="-514350">
              <a:buFont typeface="+mj-lt"/>
              <a:buAutoNum type="arabicParenR" startAt="3"/>
            </a:pPr>
            <a:r>
              <a:rPr lang="en-US" sz="3200" dirty="0" smtClean="0">
                <a:latin typeface="Times New Roman" pitchFamily="18" charset="0"/>
                <a:cs typeface="Times New Roman" pitchFamily="18" charset="0"/>
              </a:rPr>
              <a:t>Degree of confidence or level of confidence is 0.95 . </a:t>
            </a:r>
          </a:p>
          <a:p>
            <a:pPr marL="514350" indent="-514350">
              <a:buFont typeface="+mj-lt"/>
              <a:buAutoNum type="arabicParenR" startAt="3"/>
            </a:pPr>
            <a:endParaRPr lang="en-US" sz="3200" dirty="0" smtClean="0">
              <a:solidFill>
                <a:srgbClr val="0000FF"/>
              </a:solidFill>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repeatCount="indefinite"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00" fill="hold"/>
                                        <p:tgtEl>
                                          <p:spTgt spid="5"/>
                                        </p:tgtEl>
                                        <p:attrNameLst>
                                          <p:attrName>ppt_x</p:attrName>
                                        </p:attrNameLst>
                                      </p:cBhvr>
                                      <p:tavLst>
                                        <p:tav tm="0">
                                          <p:val>
                                            <p:strVal val="1+#ppt_w/2"/>
                                          </p:val>
                                        </p:tav>
                                        <p:tav tm="100000">
                                          <p:val>
                                            <p:strVal val="#ppt_x"/>
                                          </p:val>
                                        </p:tav>
                                      </p:tavLst>
                                    </p:anim>
                                    <p:anim calcmode="lin" valueType="num">
                                      <p:cBhvr additive="base">
                                        <p:cTn id="8" dur="30000" fill="hold"/>
                                        <p:tgtEl>
                                          <p:spTgt spid="5"/>
                                        </p:tgtEl>
                                        <p:attrNameLst>
                                          <p:attrName>ppt_y</p:attrName>
                                        </p:attrNameLst>
                                      </p:cBhvr>
                                      <p:tavLst>
                                        <p:tav tm="0">
                                          <p:val>
                                            <p:strVal val="#ppt_y"/>
                                          </p:val>
                                        </p:tav>
                                        <p:tav tm="100000">
                                          <p:val>
                                            <p:strVal val="#ppt_y"/>
                                          </p:val>
                                        </p:tav>
                                      </p:tavLst>
                                    </p:anim>
                                  </p:childTnLst>
                                </p:cTn>
                              </p:par>
                              <p:par>
                                <p:cTn id="9" presetID="20" presetClass="emph" presetSubtype="0" repeatCount="indefinite" fill="hold" grpId="0" nodeType="withEffect">
                                  <p:stCondLst>
                                    <p:cond delay="0"/>
                                  </p:stCondLst>
                                  <p:endCondLst>
                                    <p:cond evt="onNext" delay="0">
                                      <p:tgtEl>
                                        <p:sldTgt/>
                                      </p:tgtEl>
                                    </p:cond>
                                  </p:endCondLst>
                                  <p:iterate type="lt">
                                    <p:tmPct val="10000"/>
                                  </p:iterate>
                                  <p:childTnLst>
                                    <p:set>
                                      <p:cBhvr override="childStyle">
                                        <p:cTn id="10" dur="500" autoRev="1" fill="hold"/>
                                        <p:tgtEl>
                                          <p:spTgt spid="2"/>
                                        </p:tgtEl>
                                        <p:attrNameLst>
                                          <p:attrName>style.color</p:attrName>
                                        </p:attrNameLst>
                                      </p:cBhvr>
                                      <p:to>
                                        <p:clrVal>
                                          <a:schemeClr val="accent2"/>
                                        </p:clrVal>
                                      </p:to>
                                    </p:set>
                                    <p:set>
                                      <p:cBhvr>
                                        <p:cTn id="11" dur="500" autoRev="1" fill="hold"/>
                                        <p:tgtEl>
                                          <p:spTgt spid="2"/>
                                        </p:tgtEl>
                                        <p:attrNameLst>
                                          <p:attrName>fillcolor</p:attrName>
                                        </p:attrNameLst>
                                      </p:cBhvr>
                                      <p:to>
                                        <p:clrVal>
                                          <a:schemeClr val="accent2"/>
                                        </p:clrVal>
                                      </p:to>
                                    </p:set>
                                    <p:set>
                                      <p:cBhvr>
                                        <p:cTn id="12" dur="500" autoRev="1" fill="hold"/>
                                        <p:tgtEl>
                                          <p:spTgt spid="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533400"/>
            <a:ext cx="9144000" cy="990600"/>
          </a:xfrm>
        </p:spPr>
        <p:txBody>
          <a:bodyPr>
            <a:normAutofit/>
          </a:bodyPr>
          <a:lstStyle/>
          <a:p>
            <a:pPr algn="ctr"/>
            <a:r>
              <a:rPr lang="en-US" sz="4400" b="1" dirty="0" smtClean="0"/>
              <a:t>Example 4 (continued)</a:t>
            </a:r>
            <a:endParaRPr lang="en-US" sz="4400" b="1" dirty="0">
              <a:solidFill>
                <a:srgbClr val="FF0000"/>
              </a:solidFill>
              <a:latin typeface="Times New Roman" pitchFamily="18" charset="0"/>
              <a:cs typeface="Times New Roman" pitchFamily="18" charset="0"/>
            </a:endParaRPr>
          </a:p>
        </p:txBody>
      </p:sp>
      <p:sp>
        <p:nvSpPr>
          <p:cNvPr id="4" name="Slide Number Placeholder 3"/>
          <p:cNvSpPr>
            <a:spLocks noGrp="1"/>
          </p:cNvSpPr>
          <p:nvPr>
            <p:ph type="sldNum" sz="quarter" idx="12"/>
          </p:nvPr>
        </p:nvSpPr>
        <p:spPr/>
        <p:txBody>
          <a:bodyPr/>
          <a:lstStyle/>
          <a:p>
            <a:fld id="{BD13CB69-C11B-4586-B2A4-1F995E803182}" type="slidenum">
              <a:rPr lang="en-US" sz="1600" smtClean="0">
                <a:latin typeface="Times New Roman" pitchFamily="18" charset="0"/>
                <a:cs typeface="Times New Roman" pitchFamily="18" charset="0"/>
              </a:rPr>
              <a:pPr/>
              <a:t>32</a:t>
            </a:fld>
            <a:endParaRPr lang="en-US" dirty="0">
              <a:latin typeface="Times New Roman" pitchFamily="18" charset="0"/>
              <a:cs typeface="Times New Roman" pitchFamily="18" charset="0"/>
            </a:endParaRPr>
          </a:p>
        </p:txBody>
      </p:sp>
      <p:sp>
        <p:nvSpPr>
          <p:cNvPr id="5" name="Slide Number Placeholder 3"/>
          <p:cNvSpPr txBox="1">
            <a:spLocks/>
          </p:cNvSpPr>
          <p:nvPr/>
        </p:nvSpPr>
        <p:spPr>
          <a:xfrm>
            <a:off x="-5867400" y="6294120"/>
            <a:ext cx="5867400" cy="533400"/>
          </a:xfrm>
          <a:prstGeom prst="rect">
            <a:avLst/>
          </a:prstGeom>
        </p:spPr>
        <p:txBody>
          <a:bodyPr vert="horz" lIns="0" tIns="0" rIns="0" bIns="0" anchor="b"/>
          <a:lstStyle/>
          <a:p>
            <a:pPr marL="0" marR="0" lvl="0" indent="0" defTabSz="914400" rtl="0" eaLnBrk="1" fontAlgn="auto" latinLnBrk="0" hangingPunct="1">
              <a:lnSpc>
                <a:spcPct val="100000"/>
              </a:lnSpc>
              <a:spcBef>
                <a:spcPts val="0"/>
              </a:spcBef>
              <a:spcAft>
                <a:spcPts val="0"/>
              </a:spcAft>
              <a:buClrTx/>
              <a:buSzTx/>
              <a:buFontTx/>
              <a:buNone/>
              <a:tabLst/>
              <a:defRPr/>
            </a:pPr>
            <a:r>
              <a:rPr lang="en-US" dirty="0" smtClean="0">
                <a:solidFill>
                  <a:srgbClr val="FFC000"/>
                </a:solidFill>
                <a:latin typeface="Times New Roman" pitchFamily="18" charset="0"/>
                <a:cs typeface="Times New Roman" pitchFamily="18" charset="0"/>
                <a:sym typeface="Webdings"/>
              </a:rPr>
              <a:t></a:t>
            </a:r>
            <a:r>
              <a:rPr lang="en-US" dirty="0" smtClean="0">
                <a:solidFill>
                  <a:srgbClr val="0000FF"/>
                </a:solidFill>
                <a:latin typeface="Times New Roman" pitchFamily="18" charset="0"/>
                <a:cs typeface="Times New Roman" pitchFamily="18" charset="0"/>
              </a:rPr>
              <a:t>Prepared and taught by </a:t>
            </a:r>
            <a:r>
              <a:rPr lang="en-US" b="1" dirty="0" err="1" smtClean="0">
                <a:solidFill>
                  <a:srgbClr val="FF0000"/>
                </a:solidFill>
                <a:latin typeface="Times New Roman" pitchFamily="18" charset="0"/>
                <a:cs typeface="Times New Roman" pitchFamily="18" charset="0"/>
              </a:rPr>
              <a:t>Mong</a:t>
            </a:r>
            <a:r>
              <a:rPr lang="en-US" b="1" dirty="0" smtClean="0">
                <a:solidFill>
                  <a:srgbClr val="FF0000"/>
                </a:solidFill>
                <a:latin typeface="Times New Roman" pitchFamily="18" charset="0"/>
                <a:cs typeface="Times New Roman" pitchFamily="18" charset="0"/>
              </a:rPr>
              <a:t> Mara</a:t>
            </a:r>
            <a:r>
              <a:rPr lang="en-US" b="1" dirty="0" smtClean="0">
                <a:solidFill>
                  <a:srgbClr val="0000FF"/>
                </a:solidFill>
                <a:latin typeface="Times New Roman" pitchFamily="18" charset="0"/>
                <a:cs typeface="Times New Roman" pitchFamily="18" charset="0"/>
              </a:rPr>
              <a:t>, contact: 012 488 812 </a:t>
            </a:r>
            <a:endParaRPr kumimoji="0" lang="en-US" b="0" i="0" u="none" strike="noStrike" kern="1200" cap="none" spc="0" normalizeH="0" baseline="0" noProof="0" dirty="0">
              <a:ln>
                <a:noFill/>
              </a:ln>
              <a:solidFill>
                <a:srgbClr val="0000FF"/>
              </a:solidFill>
              <a:effectLst/>
              <a:uLnTx/>
              <a:uFillTx/>
              <a:latin typeface="Times New Roman" pitchFamily="18" charset="0"/>
              <a:cs typeface="Times New Roman" pitchFamily="18" charset="0"/>
            </a:endParaRPr>
          </a:p>
        </p:txBody>
      </p:sp>
      <p:sp>
        <p:nvSpPr>
          <p:cNvPr id="8" name="Rectangle 7"/>
          <p:cNvSpPr/>
          <p:nvPr/>
        </p:nvSpPr>
        <p:spPr>
          <a:xfrm>
            <a:off x="381000" y="1524000"/>
            <a:ext cx="8382000" cy="5016758"/>
          </a:xfrm>
          <a:prstGeom prst="rect">
            <a:avLst/>
          </a:prstGeom>
        </p:spPr>
        <p:txBody>
          <a:bodyPr wrap="square">
            <a:spAutoFit/>
          </a:bodyPr>
          <a:lstStyle/>
          <a:p>
            <a:pPr marL="514350" indent="-514350">
              <a:buFont typeface="+mj-lt"/>
              <a:buAutoNum type="arabicParenR" startAt="5"/>
            </a:pPr>
            <a:r>
              <a:rPr lang="en-US" sz="3200" dirty="0" smtClean="0">
                <a:latin typeface="Times New Roman" pitchFamily="18" charset="0"/>
                <a:cs typeface="Times New Roman" pitchFamily="18" charset="0"/>
              </a:rPr>
              <a:t>Interpretation: If we select different samples of size 256 from the population of middle managers and compute sample means and confidence intervals, the population mean annual income would lie in about 95 out of 100 confidence intervals. Each interval either contains the population or not. About 5 intervals out of 100 would not contain the population mean annual income, denoted by </a:t>
            </a:r>
            <a:r>
              <a:rPr lang="el-GR" sz="3200" dirty="0" smtClean="0">
                <a:latin typeface="Times New Roman"/>
                <a:cs typeface="Times New Roman"/>
              </a:rPr>
              <a:t>μ</a:t>
            </a:r>
            <a:r>
              <a:rPr lang="en-US" sz="3200" dirty="0" smtClean="0">
                <a:latin typeface="Times New Roman"/>
                <a:cs typeface="Times New Roman"/>
              </a:rPr>
              <a:t>.</a:t>
            </a:r>
            <a:endParaRPr lang="en-US" sz="3200" dirty="0" smtClean="0">
              <a:latin typeface="Times New Roman" pitchFamily="18" charset="0"/>
              <a:cs typeface="Times New Roman" pitchFamily="18" charset="0"/>
            </a:endParaRPr>
          </a:p>
          <a:p>
            <a:pPr marL="514350" indent="-514350"/>
            <a:endParaRPr lang="en-US" sz="3200" dirty="0" smtClean="0">
              <a:solidFill>
                <a:srgbClr val="0000FF"/>
              </a:solidFill>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repeatCount="indefinite"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00" fill="hold"/>
                                        <p:tgtEl>
                                          <p:spTgt spid="5"/>
                                        </p:tgtEl>
                                        <p:attrNameLst>
                                          <p:attrName>ppt_x</p:attrName>
                                        </p:attrNameLst>
                                      </p:cBhvr>
                                      <p:tavLst>
                                        <p:tav tm="0">
                                          <p:val>
                                            <p:strVal val="1+#ppt_w/2"/>
                                          </p:val>
                                        </p:tav>
                                        <p:tav tm="100000">
                                          <p:val>
                                            <p:strVal val="#ppt_x"/>
                                          </p:val>
                                        </p:tav>
                                      </p:tavLst>
                                    </p:anim>
                                    <p:anim calcmode="lin" valueType="num">
                                      <p:cBhvr additive="base">
                                        <p:cTn id="8" dur="30000" fill="hold"/>
                                        <p:tgtEl>
                                          <p:spTgt spid="5"/>
                                        </p:tgtEl>
                                        <p:attrNameLst>
                                          <p:attrName>ppt_y</p:attrName>
                                        </p:attrNameLst>
                                      </p:cBhvr>
                                      <p:tavLst>
                                        <p:tav tm="0">
                                          <p:val>
                                            <p:strVal val="#ppt_y"/>
                                          </p:val>
                                        </p:tav>
                                        <p:tav tm="100000">
                                          <p:val>
                                            <p:strVal val="#ppt_y"/>
                                          </p:val>
                                        </p:tav>
                                      </p:tavLst>
                                    </p:anim>
                                  </p:childTnLst>
                                </p:cTn>
                              </p:par>
                              <p:par>
                                <p:cTn id="9" presetID="20" presetClass="emph" presetSubtype="0" repeatCount="indefinite" fill="hold" grpId="0" nodeType="withEffect">
                                  <p:stCondLst>
                                    <p:cond delay="0"/>
                                  </p:stCondLst>
                                  <p:endCondLst>
                                    <p:cond evt="onNext" delay="0">
                                      <p:tgtEl>
                                        <p:sldTgt/>
                                      </p:tgtEl>
                                    </p:cond>
                                  </p:endCondLst>
                                  <p:iterate type="lt">
                                    <p:tmPct val="10000"/>
                                  </p:iterate>
                                  <p:childTnLst>
                                    <p:set>
                                      <p:cBhvr override="childStyle">
                                        <p:cTn id="10" dur="500" autoRev="1" fill="hold"/>
                                        <p:tgtEl>
                                          <p:spTgt spid="2"/>
                                        </p:tgtEl>
                                        <p:attrNameLst>
                                          <p:attrName>style.color</p:attrName>
                                        </p:attrNameLst>
                                      </p:cBhvr>
                                      <p:to>
                                        <p:clrVal>
                                          <a:schemeClr val="accent2"/>
                                        </p:clrVal>
                                      </p:to>
                                    </p:set>
                                    <p:set>
                                      <p:cBhvr>
                                        <p:cTn id="11" dur="500" autoRev="1" fill="hold"/>
                                        <p:tgtEl>
                                          <p:spTgt spid="2"/>
                                        </p:tgtEl>
                                        <p:attrNameLst>
                                          <p:attrName>fillcolor</p:attrName>
                                        </p:attrNameLst>
                                      </p:cBhvr>
                                      <p:to>
                                        <p:clrVal>
                                          <a:schemeClr val="accent2"/>
                                        </p:clrVal>
                                      </p:to>
                                    </p:set>
                                    <p:set>
                                      <p:cBhvr>
                                        <p:cTn id="12" dur="500" autoRev="1" fill="hold"/>
                                        <p:tgtEl>
                                          <p:spTgt spid="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04800"/>
            <a:ext cx="9144000" cy="990600"/>
          </a:xfrm>
        </p:spPr>
        <p:txBody>
          <a:bodyPr>
            <a:normAutofit/>
          </a:bodyPr>
          <a:lstStyle/>
          <a:p>
            <a:pPr algn="ctr"/>
            <a:r>
              <a:rPr lang="en-US" sz="4400" b="1" dirty="0" smtClean="0"/>
              <a:t>Example 5</a:t>
            </a:r>
            <a:endParaRPr lang="en-US" sz="4400" b="1" dirty="0">
              <a:solidFill>
                <a:srgbClr val="FF0000"/>
              </a:solidFill>
              <a:latin typeface="Times New Roman" pitchFamily="18" charset="0"/>
              <a:cs typeface="Times New Roman" pitchFamily="18" charset="0"/>
            </a:endParaRPr>
          </a:p>
        </p:txBody>
      </p:sp>
      <p:sp>
        <p:nvSpPr>
          <p:cNvPr id="4" name="Slide Number Placeholder 3"/>
          <p:cNvSpPr>
            <a:spLocks noGrp="1"/>
          </p:cNvSpPr>
          <p:nvPr>
            <p:ph type="sldNum" sz="quarter" idx="12"/>
          </p:nvPr>
        </p:nvSpPr>
        <p:spPr/>
        <p:txBody>
          <a:bodyPr/>
          <a:lstStyle/>
          <a:p>
            <a:fld id="{BD13CB69-C11B-4586-B2A4-1F995E803182}" type="slidenum">
              <a:rPr lang="en-US" sz="1600" smtClean="0">
                <a:latin typeface="Times New Roman" pitchFamily="18" charset="0"/>
                <a:cs typeface="Times New Roman" pitchFamily="18" charset="0"/>
              </a:rPr>
              <a:pPr/>
              <a:t>33</a:t>
            </a:fld>
            <a:endParaRPr lang="en-US" dirty="0">
              <a:latin typeface="Times New Roman" pitchFamily="18" charset="0"/>
              <a:cs typeface="Times New Roman" pitchFamily="18" charset="0"/>
            </a:endParaRPr>
          </a:p>
        </p:txBody>
      </p:sp>
      <p:sp>
        <p:nvSpPr>
          <p:cNvPr id="5" name="Slide Number Placeholder 3"/>
          <p:cNvSpPr txBox="1">
            <a:spLocks/>
          </p:cNvSpPr>
          <p:nvPr/>
        </p:nvSpPr>
        <p:spPr>
          <a:xfrm>
            <a:off x="-5867400" y="6294120"/>
            <a:ext cx="5867400" cy="533400"/>
          </a:xfrm>
          <a:prstGeom prst="rect">
            <a:avLst/>
          </a:prstGeom>
        </p:spPr>
        <p:txBody>
          <a:bodyPr vert="horz" lIns="0" tIns="0" rIns="0" bIns="0" anchor="b"/>
          <a:lstStyle/>
          <a:p>
            <a:pPr marL="0" marR="0" lvl="0" indent="0" defTabSz="914400" rtl="0" eaLnBrk="1" fontAlgn="auto" latinLnBrk="0" hangingPunct="1">
              <a:lnSpc>
                <a:spcPct val="100000"/>
              </a:lnSpc>
              <a:spcBef>
                <a:spcPts val="0"/>
              </a:spcBef>
              <a:spcAft>
                <a:spcPts val="0"/>
              </a:spcAft>
              <a:buClrTx/>
              <a:buSzTx/>
              <a:buFontTx/>
              <a:buNone/>
              <a:tabLst/>
              <a:defRPr/>
            </a:pPr>
            <a:r>
              <a:rPr lang="en-US" dirty="0" smtClean="0">
                <a:solidFill>
                  <a:srgbClr val="FFC000"/>
                </a:solidFill>
                <a:latin typeface="Times New Roman" pitchFamily="18" charset="0"/>
                <a:cs typeface="Times New Roman" pitchFamily="18" charset="0"/>
                <a:sym typeface="Webdings"/>
              </a:rPr>
              <a:t></a:t>
            </a:r>
            <a:r>
              <a:rPr lang="en-US" dirty="0" smtClean="0">
                <a:solidFill>
                  <a:srgbClr val="0000FF"/>
                </a:solidFill>
                <a:latin typeface="Times New Roman" pitchFamily="18" charset="0"/>
                <a:cs typeface="Times New Roman" pitchFamily="18" charset="0"/>
              </a:rPr>
              <a:t>Prepared and taught by </a:t>
            </a:r>
            <a:r>
              <a:rPr lang="en-US" b="1" dirty="0" err="1" smtClean="0">
                <a:solidFill>
                  <a:srgbClr val="FF0000"/>
                </a:solidFill>
                <a:latin typeface="Times New Roman" pitchFamily="18" charset="0"/>
                <a:cs typeface="Times New Roman" pitchFamily="18" charset="0"/>
              </a:rPr>
              <a:t>Mong</a:t>
            </a:r>
            <a:r>
              <a:rPr lang="en-US" b="1" dirty="0" smtClean="0">
                <a:solidFill>
                  <a:srgbClr val="FF0000"/>
                </a:solidFill>
                <a:latin typeface="Times New Roman" pitchFamily="18" charset="0"/>
                <a:cs typeface="Times New Roman" pitchFamily="18" charset="0"/>
              </a:rPr>
              <a:t> Mara</a:t>
            </a:r>
            <a:r>
              <a:rPr lang="en-US" b="1" dirty="0" smtClean="0">
                <a:solidFill>
                  <a:srgbClr val="0000FF"/>
                </a:solidFill>
                <a:latin typeface="Times New Roman" pitchFamily="18" charset="0"/>
                <a:cs typeface="Times New Roman" pitchFamily="18" charset="0"/>
              </a:rPr>
              <a:t>, contact: 012 488 812 </a:t>
            </a:r>
            <a:endParaRPr kumimoji="0" lang="en-US" b="0" i="0" u="none" strike="noStrike" kern="1200" cap="none" spc="0" normalizeH="0" baseline="0" noProof="0" dirty="0">
              <a:ln>
                <a:noFill/>
              </a:ln>
              <a:solidFill>
                <a:srgbClr val="0000FF"/>
              </a:solidFill>
              <a:effectLst/>
              <a:uLnTx/>
              <a:uFillTx/>
              <a:latin typeface="Times New Roman" pitchFamily="18" charset="0"/>
              <a:cs typeface="Times New Roman" pitchFamily="18" charset="0"/>
            </a:endParaRPr>
          </a:p>
        </p:txBody>
      </p:sp>
      <p:sp>
        <p:nvSpPr>
          <p:cNvPr id="8" name="Rectangle 7"/>
          <p:cNvSpPr/>
          <p:nvPr/>
        </p:nvSpPr>
        <p:spPr>
          <a:xfrm>
            <a:off x="381000" y="1828800"/>
            <a:ext cx="8382000" cy="2062103"/>
          </a:xfrm>
          <a:prstGeom prst="rect">
            <a:avLst/>
          </a:prstGeom>
        </p:spPr>
        <p:txBody>
          <a:bodyPr wrap="square">
            <a:spAutoFit/>
          </a:bodyPr>
          <a:lstStyle/>
          <a:p>
            <a:r>
              <a:rPr lang="en-US" sz="3200" dirty="0" smtClean="0">
                <a:latin typeface="Times New Roman" pitchFamily="18" charset="0"/>
                <a:cs typeface="Times New Roman" pitchFamily="18" charset="0"/>
              </a:rPr>
              <a:t>The following data represent a sample of the assets (in millions of dollars) of 30 credit unions in southwestern Pennsylvania. Fin the 90% CI for the mean.</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repeatCount="indefinite"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00" fill="hold"/>
                                        <p:tgtEl>
                                          <p:spTgt spid="5"/>
                                        </p:tgtEl>
                                        <p:attrNameLst>
                                          <p:attrName>ppt_x</p:attrName>
                                        </p:attrNameLst>
                                      </p:cBhvr>
                                      <p:tavLst>
                                        <p:tav tm="0">
                                          <p:val>
                                            <p:strVal val="1+#ppt_w/2"/>
                                          </p:val>
                                        </p:tav>
                                        <p:tav tm="100000">
                                          <p:val>
                                            <p:strVal val="#ppt_x"/>
                                          </p:val>
                                        </p:tav>
                                      </p:tavLst>
                                    </p:anim>
                                    <p:anim calcmode="lin" valueType="num">
                                      <p:cBhvr additive="base">
                                        <p:cTn id="8" dur="30000" fill="hold"/>
                                        <p:tgtEl>
                                          <p:spTgt spid="5"/>
                                        </p:tgtEl>
                                        <p:attrNameLst>
                                          <p:attrName>ppt_y</p:attrName>
                                        </p:attrNameLst>
                                      </p:cBhvr>
                                      <p:tavLst>
                                        <p:tav tm="0">
                                          <p:val>
                                            <p:strVal val="#ppt_y"/>
                                          </p:val>
                                        </p:tav>
                                        <p:tav tm="100000">
                                          <p:val>
                                            <p:strVal val="#ppt_y"/>
                                          </p:val>
                                        </p:tav>
                                      </p:tavLst>
                                    </p:anim>
                                  </p:childTnLst>
                                </p:cTn>
                              </p:par>
                              <p:par>
                                <p:cTn id="9" presetID="20" presetClass="emph" presetSubtype="0" repeatCount="indefinite" fill="hold" grpId="0" nodeType="withEffect">
                                  <p:stCondLst>
                                    <p:cond delay="0"/>
                                  </p:stCondLst>
                                  <p:endCondLst>
                                    <p:cond evt="onNext" delay="0">
                                      <p:tgtEl>
                                        <p:sldTgt/>
                                      </p:tgtEl>
                                    </p:cond>
                                  </p:endCondLst>
                                  <p:iterate type="lt">
                                    <p:tmPct val="10000"/>
                                  </p:iterate>
                                  <p:childTnLst>
                                    <p:set>
                                      <p:cBhvr override="childStyle">
                                        <p:cTn id="10" dur="500" autoRev="1" fill="hold"/>
                                        <p:tgtEl>
                                          <p:spTgt spid="2"/>
                                        </p:tgtEl>
                                        <p:attrNameLst>
                                          <p:attrName>style.color</p:attrName>
                                        </p:attrNameLst>
                                      </p:cBhvr>
                                      <p:to>
                                        <p:clrVal>
                                          <a:schemeClr val="accent2"/>
                                        </p:clrVal>
                                      </p:to>
                                    </p:set>
                                    <p:set>
                                      <p:cBhvr>
                                        <p:cTn id="11" dur="500" autoRev="1" fill="hold"/>
                                        <p:tgtEl>
                                          <p:spTgt spid="2"/>
                                        </p:tgtEl>
                                        <p:attrNameLst>
                                          <p:attrName>fillcolor</p:attrName>
                                        </p:attrNameLst>
                                      </p:cBhvr>
                                      <p:to>
                                        <p:clrVal>
                                          <a:schemeClr val="accent2"/>
                                        </p:clrVal>
                                      </p:to>
                                    </p:set>
                                    <p:set>
                                      <p:cBhvr>
                                        <p:cTn id="12" dur="500" autoRev="1" fill="hold"/>
                                        <p:tgtEl>
                                          <p:spTgt spid="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04800"/>
            <a:ext cx="9144000" cy="990600"/>
          </a:xfrm>
        </p:spPr>
        <p:txBody>
          <a:bodyPr>
            <a:normAutofit/>
          </a:bodyPr>
          <a:lstStyle/>
          <a:p>
            <a:pPr algn="ctr"/>
            <a:r>
              <a:rPr lang="en-US" sz="4400" b="1" dirty="0" smtClean="0"/>
              <a:t>Example 5 (continued)</a:t>
            </a:r>
            <a:endParaRPr lang="en-US" sz="4400" b="1" dirty="0">
              <a:solidFill>
                <a:srgbClr val="FF0000"/>
              </a:solidFill>
              <a:latin typeface="Times New Roman" pitchFamily="18" charset="0"/>
              <a:cs typeface="Times New Roman" pitchFamily="18" charset="0"/>
            </a:endParaRPr>
          </a:p>
        </p:txBody>
      </p:sp>
      <p:sp>
        <p:nvSpPr>
          <p:cNvPr id="4" name="Slide Number Placeholder 3"/>
          <p:cNvSpPr>
            <a:spLocks noGrp="1"/>
          </p:cNvSpPr>
          <p:nvPr>
            <p:ph type="sldNum" sz="quarter" idx="12"/>
          </p:nvPr>
        </p:nvSpPr>
        <p:spPr/>
        <p:txBody>
          <a:bodyPr/>
          <a:lstStyle/>
          <a:p>
            <a:fld id="{BD13CB69-C11B-4586-B2A4-1F995E803182}" type="slidenum">
              <a:rPr lang="en-US" sz="1600" smtClean="0">
                <a:latin typeface="Times New Roman" pitchFamily="18" charset="0"/>
                <a:cs typeface="Times New Roman" pitchFamily="18" charset="0"/>
              </a:rPr>
              <a:pPr/>
              <a:t>34</a:t>
            </a:fld>
            <a:endParaRPr lang="en-US" dirty="0">
              <a:latin typeface="Times New Roman" pitchFamily="18" charset="0"/>
              <a:cs typeface="Times New Roman" pitchFamily="18" charset="0"/>
            </a:endParaRPr>
          </a:p>
        </p:txBody>
      </p:sp>
      <p:sp>
        <p:nvSpPr>
          <p:cNvPr id="5" name="Slide Number Placeholder 3"/>
          <p:cNvSpPr txBox="1">
            <a:spLocks/>
          </p:cNvSpPr>
          <p:nvPr/>
        </p:nvSpPr>
        <p:spPr>
          <a:xfrm>
            <a:off x="-5867400" y="6294120"/>
            <a:ext cx="5867400" cy="533400"/>
          </a:xfrm>
          <a:prstGeom prst="rect">
            <a:avLst/>
          </a:prstGeom>
        </p:spPr>
        <p:txBody>
          <a:bodyPr vert="horz" lIns="0" tIns="0" rIns="0" bIns="0" anchor="b"/>
          <a:lstStyle/>
          <a:p>
            <a:pPr marL="0" marR="0" lvl="0" indent="0" defTabSz="914400" rtl="0" eaLnBrk="1" fontAlgn="auto" latinLnBrk="0" hangingPunct="1">
              <a:lnSpc>
                <a:spcPct val="100000"/>
              </a:lnSpc>
              <a:spcBef>
                <a:spcPts val="0"/>
              </a:spcBef>
              <a:spcAft>
                <a:spcPts val="0"/>
              </a:spcAft>
              <a:buClrTx/>
              <a:buSzTx/>
              <a:buFontTx/>
              <a:buNone/>
              <a:tabLst/>
              <a:defRPr/>
            </a:pPr>
            <a:r>
              <a:rPr lang="en-US" dirty="0" smtClean="0">
                <a:solidFill>
                  <a:srgbClr val="FFC000"/>
                </a:solidFill>
                <a:latin typeface="Times New Roman" pitchFamily="18" charset="0"/>
                <a:cs typeface="Times New Roman" pitchFamily="18" charset="0"/>
                <a:sym typeface="Webdings"/>
              </a:rPr>
              <a:t></a:t>
            </a:r>
            <a:r>
              <a:rPr lang="en-US" dirty="0" smtClean="0">
                <a:solidFill>
                  <a:srgbClr val="0000FF"/>
                </a:solidFill>
                <a:latin typeface="Times New Roman" pitchFamily="18" charset="0"/>
                <a:cs typeface="Times New Roman" pitchFamily="18" charset="0"/>
              </a:rPr>
              <a:t>Prepared and taught by </a:t>
            </a:r>
            <a:r>
              <a:rPr lang="en-US" b="1" dirty="0" err="1" smtClean="0">
                <a:solidFill>
                  <a:srgbClr val="FF0000"/>
                </a:solidFill>
                <a:latin typeface="Times New Roman" pitchFamily="18" charset="0"/>
                <a:cs typeface="Times New Roman" pitchFamily="18" charset="0"/>
              </a:rPr>
              <a:t>Mong</a:t>
            </a:r>
            <a:r>
              <a:rPr lang="en-US" b="1" dirty="0" smtClean="0">
                <a:solidFill>
                  <a:srgbClr val="FF0000"/>
                </a:solidFill>
                <a:latin typeface="Times New Roman" pitchFamily="18" charset="0"/>
                <a:cs typeface="Times New Roman" pitchFamily="18" charset="0"/>
              </a:rPr>
              <a:t> Mara</a:t>
            </a:r>
            <a:r>
              <a:rPr lang="en-US" b="1" dirty="0" smtClean="0">
                <a:solidFill>
                  <a:srgbClr val="0000FF"/>
                </a:solidFill>
                <a:latin typeface="Times New Roman" pitchFamily="18" charset="0"/>
                <a:cs typeface="Times New Roman" pitchFamily="18" charset="0"/>
              </a:rPr>
              <a:t>, contact: 012 488 812 </a:t>
            </a:r>
            <a:endParaRPr kumimoji="0" lang="en-US" b="0" i="0" u="none" strike="noStrike" kern="1200" cap="none" spc="0" normalizeH="0" baseline="0" noProof="0" dirty="0">
              <a:ln>
                <a:noFill/>
              </a:ln>
              <a:solidFill>
                <a:srgbClr val="0000FF"/>
              </a:solidFill>
              <a:effectLst/>
              <a:uLnTx/>
              <a:uFillTx/>
              <a:latin typeface="Times New Roman" pitchFamily="18" charset="0"/>
              <a:cs typeface="Times New Roman" pitchFamily="18" charset="0"/>
            </a:endParaRPr>
          </a:p>
        </p:txBody>
      </p:sp>
      <p:graphicFrame>
        <p:nvGraphicFramePr>
          <p:cNvPr id="6" name="Table 5"/>
          <p:cNvGraphicFramePr>
            <a:graphicFrameLocks noGrp="1"/>
          </p:cNvGraphicFramePr>
          <p:nvPr/>
        </p:nvGraphicFramePr>
        <p:xfrm>
          <a:off x="1219200" y="1524000"/>
          <a:ext cx="6096000" cy="2590800"/>
        </p:xfrm>
        <a:graphic>
          <a:graphicData uri="http://schemas.openxmlformats.org/drawingml/2006/table">
            <a:tbl>
              <a:tblPr firstRow="1" bandRow="1">
                <a:tableStyleId>{2D5ABB26-0587-4C30-8999-92F81FD0307C}</a:tableStyleId>
              </a:tblPr>
              <a:tblGrid>
                <a:gridCol w="1016000"/>
                <a:gridCol w="1016000"/>
                <a:gridCol w="1016000"/>
                <a:gridCol w="1016000"/>
                <a:gridCol w="1016000"/>
                <a:gridCol w="1016000"/>
              </a:tblGrid>
              <a:tr h="370840">
                <a:tc>
                  <a:txBody>
                    <a:bodyPr/>
                    <a:lstStyle/>
                    <a:p>
                      <a:r>
                        <a:rPr lang="en-US" sz="2800" dirty="0" smtClean="0">
                          <a:latin typeface="Times New Roman" pitchFamily="18" charset="0"/>
                          <a:cs typeface="Times New Roman" pitchFamily="18" charset="0"/>
                        </a:rPr>
                        <a:t>12.23</a:t>
                      </a:r>
                      <a:endParaRPr lang="en-US" sz="2800" dirty="0">
                        <a:latin typeface="Times New Roman" pitchFamily="18" charset="0"/>
                        <a:cs typeface="Times New Roman" pitchFamily="18" charset="0"/>
                      </a:endParaRPr>
                    </a:p>
                  </a:txBody>
                  <a:tcPr/>
                </a:tc>
                <a:tc>
                  <a:txBody>
                    <a:bodyPr/>
                    <a:lstStyle/>
                    <a:p>
                      <a:r>
                        <a:rPr lang="en-US" sz="2800" dirty="0" smtClean="0">
                          <a:latin typeface="Times New Roman" pitchFamily="18" charset="0"/>
                          <a:cs typeface="Times New Roman" pitchFamily="18" charset="0"/>
                        </a:rPr>
                        <a:t>2.89</a:t>
                      </a:r>
                      <a:endParaRPr lang="en-US" sz="2800" dirty="0">
                        <a:latin typeface="Times New Roman" pitchFamily="18" charset="0"/>
                        <a:cs typeface="Times New Roman" pitchFamily="18" charset="0"/>
                      </a:endParaRPr>
                    </a:p>
                  </a:txBody>
                  <a:tcPr/>
                </a:tc>
                <a:tc>
                  <a:txBody>
                    <a:bodyPr/>
                    <a:lstStyle/>
                    <a:p>
                      <a:r>
                        <a:rPr lang="en-US" sz="2800" dirty="0" smtClean="0">
                          <a:latin typeface="Times New Roman" pitchFamily="18" charset="0"/>
                          <a:cs typeface="Times New Roman" pitchFamily="18" charset="0"/>
                        </a:rPr>
                        <a:t>13.19</a:t>
                      </a:r>
                      <a:endParaRPr lang="en-US" sz="2800" dirty="0">
                        <a:latin typeface="Times New Roman" pitchFamily="18" charset="0"/>
                        <a:cs typeface="Times New Roman" pitchFamily="18" charset="0"/>
                      </a:endParaRPr>
                    </a:p>
                  </a:txBody>
                  <a:tcPr/>
                </a:tc>
                <a:tc>
                  <a:txBody>
                    <a:bodyPr/>
                    <a:lstStyle/>
                    <a:p>
                      <a:r>
                        <a:rPr lang="en-US" sz="2800" dirty="0" smtClean="0">
                          <a:latin typeface="Times New Roman" pitchFamily="18" charset="0"/>
                          <a:cs typeface="Times New Roman" pitchFamily="18" charset="0"/>
                        </a:rPr>
                        <a:t>73.25</a:t>
                      </a:r>
                      <a:endParaRPr lang="en-US" sz="2800" dirty="0">
                        <a:latin typeface="Times New Roman" pitchFamily="18" charset="0"/>
                        <a:cs typeface="Times New Roman" pitchFamily="18" charset="0"/>
                      </a:endParaRPr>
                    </a:p>
                  </a:txBody>
                  <a:tcPr/>
                </a:tc>
                <a:tc>
                  <a:txBody>
                    <a:bodyPr/>
                    <a:lstStyle/>
                    <a:p>
                      <a:r>
                        <a:rPr lang="en-US" sz="2800" dirty="0" smtClean="0">
                          <a:latin typeface="Times New Roman" pitchFamily="18" charset="0"/>
                          <a:cs typeface="Times New Roman" pitchFamily="18" charset="0"/>
                        </a:rPr>
                        <a:t>11.59</a:t>
                      </a:r>
                      <a:endParaRPr lang="en-US" sz="2800" dirty="0">
                        <a:latin typeface="Times New Roman" pitchFamily="18" charset="0"/>
                        <a:cs typeface="Times New Roman" pitchFamily="18" charset="0"/>
                      </a:endParaRPr>
                    </a:p>
                  </a:txBody>
                  <a:tcPr/>
                </a:tc>
                <a:tc>
                  <a:txBody>
                    <a:bodyPr/>
                    <a:lstStyle/>
                    <a:p>
                      <a:r>
                        <a:rPr lang="en-US" sz="2800" dirty="0" smtClean="0">
                          <a:latin typeface="Times New Roman" pitchFamily="18" charset="0"/>
                          <a:cs typeface="Times New Roman" pitchFamily="18" charset="0"/>
                        </a:rPr>
                        <a:t>8.74</a:t>
                      </a:r>
                      <a:endParaRPr lang="en-US" sz="2800" dirty="0">
                        <a:latin typeface="Times New Roman" pitchFamily="18" charset="0"/>
                        <a:cs typeface="Times New Roman" pitchFamily="18" charset="0"/>
                      </a:endParaRPr>
                    </a:p>
                  </a:txBody>
                  <a:tcPr/>
                </a:tc>
              </a:tr>
              <a:tr h="370840">
                <a:tc>
                  <a:txBody>
                    <a:bodyPr/>
                    <a:lstStyle/>
                    <a:p>
                      <a:r>
                        <a:rPr lang="en-US" sz="2800" dirty="0" smtClean="0">
                          <a:latin typeface="Times New Roman" pitchFamily="18" charset="0"/>
                          <a:cs typeface="Times New Roman" pitchFamily="18" charset="0"/>
                        </a:rPr>
                        <a:t>7.92</a:t>
                      </a:r>
                      <a:endParaRPr lang="en-US" sz="2800" dirty="0">
                        <a:latin typeface="Times New Roman" pitchFamily="18" charset="0"/>
                        <a:cs typeface="Times New Roman" pitchFamily="18" charset="0"/>
                      </a:endParaRPr>
                    </a:p>
                  </a:txBody>
                  <a:tcPr/>
                </a:tc>
                <a:tc>
                  <a:txBody>
                    <a:bodyPr/>
                    <a:lstStyle/>
                    <a:p>
                      <a:r>
                        <a:rPr lang="en-US" sz="2800" dirty="0" smtClean="0">
                          <a:latin typeface="Times New Roman" pitchFamily="18" charset="0"/>
                          <a:cs typeface="Times New Roman" pitchFamily="18" charset="0"/>
                        </a:rPr>
                        <a:t>40.22</a:t>
                      </a:r>
                      <a:endParaRPr lang="en-US" sz="2800" dirty="0">
                        <a:latin typeface="Times New Roman" pitchFamily="18" charset="0"/>
                        <a:cs typeface="Times New Roman" pitchFamily="18" charset="0"/>
                      </a:endParaRPr>
                    </a:p>
                  </a:txBody>
                  <a:tcPr/>
                </a:tc>
                <a:tc>
                  <a:txBody>
                    <a:bodyPr/>
                    <a:lstStyle/>
                    <a:p>
                      <a:r>
                        <a:rPr lang="en-US" sz="2800" dirty="0" smtClean="0">
                          <a:latin typeface="Times New Roman" pitchFamily="18" charset="0"/>
                          <a:cs typeface="Times New Roman" pitchFamily="18" charset="0"/>
                        </a:rPr>
                        <a:t>5.01</a:t>
                      </a:r>
                      <a:endParaRPr lang="en-US" sz="2800" dirty="0">
                        <a:latin typeface="Times New Roman" pitchFamily="18" charset="0"/>
                        <a:cs typeface="Times New Roman" pitchFamily="18" charset="0"/>
                      </a:endParaRPr>
                    </a:p>
                  </a:txBody>
                  <a:tcPr/>
                </a:tc>
                <a:tc>
                  <a:txBody>
                    <a:bodyPr/>
                    <a:lstStyle/>
                    <a:p>
                      <a:r>
                        <a:rPr lang="en-US" sz="2800" dirty="0" smtClean="0">
                          <a:latin typeface="Times New Roman" pitchFamily="18" charset="0"/>
                          <a:cs typeface="Times New Roman" pitchFamily="18" charset="0"/>
                        </a:rPr>
                        <a:t>2.27</a:t>
                      </a:r>
                      <a:endParaRPr lang="en-US" sz="2800" dirty="0">
                        <a:latin typeface="Times New Roman" pitchFamily="18" charset="0"/>
                        <a:cs typeface="Times New Roman" pitchFamily="18" charset="0"/>
                      </a:endParaRPr>
                    </a:p>
                  </a:txBody>
                  <a:tcPr/>
                </a:tc>
                <a:tc>
                  <a:txBody>
                    <a:bodyPr/>
                    <a:lstStyle/>
                    <a:p>
                      <a:r>
                        <a:rPr lang="en-US" sz="2800" dirty="0" smtClean="0">
                          <a:latin typeface="Times New Roman" pitchFamily="18" charset="0"/>
                          <a:cs typeface="Times New Roman" pitchFamily="18" charset="0"/>
                        </a:rPr>
                        <a:t>16.56</a:t>
                      </a:r>
                      <a:endParaRPr lang="en-US" sz="2800" dirty="0">
                        <a:latin typeface="Times New Roman" pitchFamily="18" charset="0"/>
                        <a:cs typeface="Times New Roman" pitchFamily="18" charset="0"/>
                      </a:endParaRPr>
                    </a:p>
                  </a:txBody>
                  <a:tcPr/>
                </a:tc>
                <a:tc>
                  <a:txBody>
                    <a:bodyPr/>
                    <a:lstStyle/>
                    <a:p>
                      <a:r>
                        <a:rPr lang="en-US" sz="2800" dirty="0" smtClean="0">
                          <a:latin typeface="Times New Roman" pitchFamily="18" charset="0"/>
                          <a:cs typeface="Times New Roman" pitchFamily="18" charset="0"/>
                        </a:rPr>
                        <a:t>1.24</a:t>
                      </a:r>
                      <a:endParaRPr lang="en-US" sz="2800" dirty="0">
                        <a:latin typeface="Times New Roman" pitchFamily="18" charset="0"/>
                        <a:cs typeface="Times New Roman" pitchFamily="18" charset="0"/>
                      </a:endParaRPr>
                    </a:p>
                  </a:txBody>
                  <a:tcPr/>
                </a:tc>
              </a:tr>
              <a:tr h="370840">
                <a:tc>
                  <a:txBody>
                    <a:bodyPr/>
                    <a:lstStyle/>
                    <a:p>
                      <a:r>
                        <a:rPr lang="en-US" sz="2800" dirty="0" smtClean="0">
                          <a:latin typeface="Times New Roman" pitchFamily="18" charset="0"/>
                          <a:cs typeface="Times New Roman" pitchFamily="18" charset="0"/>
                        </a:rPr>
                        <a:t>9.16</a:t>
                      </a:r>
                      <a:endParaRPr lang="en-US" sz="2800" dirty="0">
                        <a:latin typeface="Times New Roman" pitchFamily="18" charset="0"/>
                        <a:cs typeface="Times New Roman" pitchFamily="18" charset="0"/>
                      </a:endParaRPr>
                    </a:p>
                  </a:txBody>
                  <a:tcPr/>
                </a:tc>
                <a:tc>
                  <a:txBody>
                    <a:bodyPr/>
                    <a:lstStyle/>
                    <a:p>
                      <a:r>
                        <a:rPr lang="en-US" sz="2800" dirty="0" smtClean="0">
                          <a:latin typeface="Times New Roman" pitchFamily="18" charset="0"/>
                          <a:cs typeface="Times New Roman" pitchFamily="18" charset="0"/>
                        </a:rPr>
                        <a:t>1.91</a:t>
                      </a:r>
                      <a:endParaRPr lang="en-US" sz="2800" dirty="0">
                        <a:latin typeface="Times New Roman" pitchFamily="18" charset="0"/>
                        <a:cs typeface="Times New Roman" pitchFamily="18" charset="0"/>
                      </a:endParaRPr>
                    </a:p>
                  </a:txBody>
                  <a:tcPr/>
                </a:tc>
                <a:tc>
                  <a:txBody>
                    <a:bodyPr/>
                    <a:lstStyle/>
                    <a:p>
                      <a:r>
                        <a:rPr lang="en-US" sz="2800" dirty="0" smtClean="0">
                          <a:latin typeface="Times New Roman" pitchFamily="18" charset="0"/>
                          <a:cs typeface="Times New Roman" pitchFamily="18" charset="0"/>
                        </a:rPr>
                        <a:t>6.69</a:t>
                      </a:r>
                      <a:endParaRPr lang="en-US" sz="2800" dirty="0">
                        <a:latin typeface="Times New Roman" pitchFamily="18" charset="0"/>
                        <a:cs typeface="Times New Roman" pitchFamily="18" charset="0"/>
                      </a:endParaRPr>
                    </a:p>
                  </a:txBody>
                  <a:tcPr/>
                </a:tc>
                <a:tc>
                  <a:txBody>
                    <a:bodyPr/>
                    <a:lstStyle/>
                    <a:p>
                      <a:r>
                        <a:rPr lang="en-US" sz="2800" dirty="0" smtClean="0">
                          <a:latin typeface="Times New Roman" pitchFamily="18" charset="0"/>
                          <a:cs typeface="Times New Roman" pitchFamily="18" charset="0"/>
                        </a:rPr>
                        <a:t>3.17</a:t>
                      </a:r>
                      <a:endParaRPr lang="en-US" sz="2800" dirty="0">
                        <a:latin typeface="Times New Roman" pitchFamily="18" charset="0"/>
                        <a:cs typeface="Times New Roman" pitchFamily="18" charset="0"/>
                      </a:endParaRPr>
                    </a:p>
                  </a:txBody>
                  <a:tcPr/>
                </a:tc>
                <a:tc>
                  <a:txBody>
                    <a:bodyPr/>
                    <a:lstStyle/>
                    <a:p>
                      <a:r>
                        <a:rPr lang="en-US" sz="2800" dirty="0" smtClean="0">
                          <a:latin typeface="Times New Roman" pitchFamily="18" charset="0"/>
                          <a:cs typeface="Times New Roman" pitchFamily="18" charset="0"/>
                        </a:rPr>
                        <a:t>4.78</a:t>
                      </a:r>
                      <a:endParaRPr lang="en-US" sz="2800" dirty="0">
                        <a:latin typeface="Times New Roman" pitchFamily="18" charset="0"/>
                        <a:cs typeface="Times New Roman" pitchFamily="18" charset="0"/>
                      </a:endParaRPr>
                    </a:p>
                  </a:txBody>
                  <a:tcPr/>
                </a:tc>
                <a:tc>
                  <a:txBody>
                    <a:bodyPr/>
                    <a:lstStyle/>
                    <a:p>
                      <a:r>
                        <a:rPr lang="en-US" sz="2800" dirty="0" smtClean="0">
                          <a:latin typeface="Times New Roman" pitchFamily="18" charset="0"/>
                          <a:cs typeface="Times New Roman" pitchFamily="18" charset="0"/>
                        </a:rPr>
                        <a:t>2.42</a:t>
                      </a:r>
                      <a:endParaRPr lang="en-US" sz="2800" dirty="0">
                        <a:latin typeface="Times New Roman" pitchFamily="18" charset="0"/>
                        <a:cs typeface="Times New Roman" pitchFamily="18" charset="0"/>
                      </a:endParaRPr>
                    </a:p>
                  </a:txBody>
                  <a:tcPr/>
                </a:tc>
              </a:tr>
              <a:tr h="370840">
                <a:tc>
                  <a:txBody>
                    <a:bodyPr/>
                    <a:lstStyle/>
                    <a:p>
                      <a:r>
                        <a:rPr lang="en-US" sz="2800" dirty="0" smtClean="0">
                          <a:latin typeface="Times New Roman" pitchFamily="18" charset="0"/>
                          <a:cs typeface="Times New Roman" pitchFamily="18" charset="0"/>
                        </a:rPr>
                        <a:t>1.47</a:t>
                      </a:r>
                      <a:endParaRPr lang="en-US" sz="2800" dirty="0">
                        <a:latin typeface="Times New Roman" pitchFamily="18" charset="0"/>
                        <a:cs typeface="Times New Roman" pitchFamily="18" charset="0"/>
                      </a:endParaRPr>
                    </a:p>
                  </a:txBody>
                  <a:tcPr/>
                </a:tc>
                <a:tc>
                  <a:txBody>
                    <a:bodyPr/>
                    <a:lstStyle/>
                    <a:p>
                      <a:r>
                        <a:rPr lang="en-US" sz="2800" dirty="0" smtClean="0">
                          <a:latin typeface="Times New Roman" pitchFamily="18" charset="0"/>
                          <a:cs typeface="Times New Roman" pitchFamily="18" charset="0"/>
                        </a:rPr>
                        <a:t>12.77</a:t>
                      </a:r>
                      <a:endParaRPr lang="en-US" sz="2800" dirty="0">
                        <a:latin typeface="Times New Roman" pitchFamily="18" charset="0"/>
                        <a:cs typeface="Times New Roman" pitchFamily="18" charset="0"/>
                      </a:endParaRPr>
                    </a:p>
                  </a:txBody>
                  <a:tcPr/>
                </a:tc>
                <a:tc>
                  <a:txBody>
                    <a:bodyPr/>
                    <a:lstStyle/>
                    <a:p>
                      <a:r>
                        <a:rPr lang="en-US" sz="2800" dirty="0" smtClean="0">
                          <a:latin typeface="Times New Roman" pitchFamily="18" charset="0"/>
                          <a:cs typeface="Times New Roman" pitchFamily="18" charset="0"/>
                        </a:rPr>
                        <a:t>4.39</a:t>
                      </a:r>
                      <a:endParaRPr lang="en-US" sz="2800" dirty="0">
                        <a:latin typeface="Times New Roman" pitchFamily="18" charset="0"/>
                        <a:cs typeface="Times New Roman" pitchFamily="18" charset="0"/>
                      </a:endParaRPr>
                    </a:p>
                  </a:txBody>
                  <a:tcPr/>
                </a:tc>
                <a:tc>
                  <a:txBody>
                    <a:bodyPr/>
                    <a:lstStyle/>
                    <a:p>
                      <a:r>
                        <a:rPr lang="en-US" sz="2800" dirty="0" smtClean="0">
                          <a:latin typeface="Times New Roman" pitchFamily="18" charset="0"/>
                          <a:cs typeface="Times New Roman" pitchFamily="18" charset="0"/>
                        </a:rPr>
                        <a:t>2.17</a:t>
                      </a:r>
                      <a:endParaRPr lang="en-US" sz="2800" dirty="0">
                        <a:latin typeface="Times New Roman" pitchFamily="18" charset="0"/>
                        <a:cs typeface="Times New Roman" pitchFamily="18" charset="0"/>
                      </a:endParaRPr>
                    </a:p>
                  </a:txBody>
                  <a:tcPr/>
                </a:tc>
                <a:tc>
                  <a:txBody>
                    <a:bodyPr/>
                    <a:lstStyle/>
                    <a:p>
                      <a:r>
                        <a:rPr lang="en-US" sz="2800" dirty="0" smtClean="0">
                          <a:latin typeface="Times New Roman" pitchFamily="18" charset="0"/>
                          <a:cs typeface="Times New Roman" pitchFamily="18" charset="0"/>
                        </a:rPr>
                        <a:t>1.42</a:t>
                      </a:r>
                      <a:endParaRPr lang="en-US" sz="2800" dirty="0">
                        <a:latin typeface="Times New Roman" pitchFamily="18" charset="0"/>
                        <a:cs typeface="Times New Roman" pitchFamily="18" charset="0"/>
                      </a:endParaRPr>
                    </a:p>
                  </a:txBody>
                  <a:tcPr/>
                </a:tc>
                <a:tc>
                  <a:txBody>
                    <a:bodyPr/>
                    <a:lstStyle/>
                    <a:p>
                      <a:r>
                        <a:rPr lang="en-US" sz="2800" dirty="0" smtClean="0">
                          <a:latin typeface="Times New Roman" pitchFamily="18" charset="0"/>
                          <a:cs typeface="Times New Roman" pitchFamily="18" charset="0"/>
                        </a:rPr>
                        <a:t>14.64</a:t>
                      </a:r>
                      <a:endParaRPr lang="en-US" sz="2800" dirty="0">
                        <a:latin typeface="Times New Roman" pitchFamily="18" charset="0"/>
                        <a:cs typeface="Times New Roman" pitchFamily="18" charset="0"/>
                      </a:endParaRPr>
                    </a:p>
                  </a:txBody>
                  <a:tcPr/>
                </a:tc>
              </a:tr>
              <a:tr h="370840">
                <a:tc>
                  <a:txBody>
                    <a:bodyPr/>
                    <a:lstStyle/>
                    <a:p>
                      <a:r>
                        <a:rPr lang="en-US" sz="2800" dirty="0" smtClean="0">
                          <a:latin typeface="Times New Roman" pitchFamily="18" charset="0"/>
                          <a:cs typeface="Times New Roman" pitchFamily="18" charset="0"/>
                        </a:rPr>
                        <a:t>1.06</a:t>
                      </a:r>
                      <a:endParaRPr lang="en-US" sz="2800" dirty="0">
                        <a:latin typeface="Times New Roman" pitchFamily="18" charset="0"/>
                        <a:cs typeface="Times New Roman" pitchFamily="18" charset="0"/>
                      </a:endParaRPr>
                    </a:p>
                  </a:txBody>
                  <a:tcPr/>
                </a:tc>
                <a:tc>
                  <a:txBody>
                    <a:bodyPr/>
                    <a:lstStyle/>
                    <a:p>
                      <a:r>
                        <a:rPr lang="en-US" sz="2800" dirty="0" smtClean="0">
                          <a:latin typeface="Times New Roman" pitchFamily="18" charset="0"/>
                          <a:cs typeface="Times New Roman" pitchFamily="18" charset="0"/>
                        </a:rPr>
                        <a:t>18.13</a:t>
                      </a:r>
                      <a:endParaRPr lang="en-US" sz="2800" dirty="0">
                        <a:latin typeface="Times New Roman" pitchFamily="18" charset="0"/>
                        <a:cs typeface="Times New Roman" pitchFamily="18" charset="0"/>
                      </a:endParaRPr>
                    </a:p>
                  </a:txBody>
                  <a:tcPr/>
                </a:tc>
                <a:tc>
                  <a:txBody>
                    <a:bodyPr/>
                    <a:lstStyle/>
                    <a:p>
                      <a:r>
                        <a:rPr lang="en-US" sz="2800" dirty="0" smtClean="0">
                          <a:latin typeface="Times New Roman" pitchFamily="18" charset="0"/>
                          <a:cs typeface="Times New Roman" pitchFamily="18" charset="0"/>
                        </a:rPr>
                        <a:t>16.85</a:t>
                      </a:r>
                      <a:endParaRPr lang="en-US" sz="2800" dirty="0">
                        <a:latin typeface="Times New Roman" pitchFamily="18" charset="0"/>
                        <a:cs typeface="Times New Roman" pitchFamily="18" charset="0"/>
                      </a:endParaRPr>
                    </a:p>
                  </a:txBody>
                  <a:tcPr/>
                </a:tc>
                <a:tc>
                  <a:txBody>
                    <a:bodyPr/>
                    <a:lstStyle/>
                    <a:p>
                      <a:r>
                        <a:rPr lang="en-US" sz="2800" dirty="0" smtClean="0">
                          <a:latin typeface="Times New Roman" pitchFamily="18" charset="0"/>
                          <a:cs typeface="Times New Roman" pitchFamily="18" charset="0"/>
                        </a:rPr>
                        <a:t>21.58</a:t>
                      </a:r>
                      <a:endParaRPr lang="en-US" sz="2800" dirty="0">
                        <a:latin typeface="Times New Roman" pitchFamily="18" charset="0"/>
                        <a:cs typeface="Times New Roman" pitchFamily="18" charset="0"/>
                      </a:endParaRPr>
                    </a:p>
                  </a:txBody>
                  <a:tcPr/>
                </a:tc>
                <a:tc>
                  <a:txBody>
                    <a:bodyPr/>
                    <a:lstStyle/>
                    <a:p>
                      <a:r>
                        <a:rPr lang="en-US" sz="2800" dirty="0" smtClean="0">
                          <a:latin typeface="Times New Roman" pitchFamily="18" charset="0"/>
                          <a:cs typeface="Times New Roman" pitchFamily="18" charset="0"/>
                        </a:rPr>
                        <a:t>12.24</a:t>
                      </a:r>
                      <a:endParaRPr lang="en-US" sz="2800" dirty="0">
                        <a:latin typeface="Times New Roman" pitchFamily="18" charset="0"/>
                        <a:cs typeface="Times New Roman" pitchFamily="18" charset="0"/>
                      </a:endParaRPr>
                    </a:p>
                  </a:txBody>
                  <a:tcPr/>
                </a:tc>
                <a:tc>
                  <a:txBody>
                    <a:bodyPr/>
                    <a:lstStyle/>
                    <a:p>
                      <a:r>
                        <a:rPr lang="en-US" sz="2800" dirty="0" smtClean="0">
                          <a:latin typeface="Times New Roman" pitchFamily="18" charset="0"/>
                          <a:cs typeface="Times New Roman" pitchFamily="18" charset="0"/>
                        </a:rPr>
                        <a:t>2.76</a:t>
                      </a:r>
                      <a:endParaRPr lang="en-US" sz="2800" dirty="0">
                        <a:latin typeface="Times New Roman" pitchFamily="18" charset="0"/>
                        <a:cs typeface="Times New Roman" pitchFamily="18" charset="0"/>
                      </a:endParaRPr>
                    </a:p>
                  </a:txBody>
                  <a:tcP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repeatCount="indefinite"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00" fill="hold"/>
                                        <p:tgtEl>
                                          <p:spTgt spid="5"/>
                                        </p:tgtEl>
                                        <p:attrNameLst>
                                          <p:attrName>ppt_x</p:attrName>
                                        </p:attrNameLst>
                                      </p:cBhvr>
                                      <p:tavLst>
                                        <p:tav tm="0">
                                          <p:val>
                                            <p:strVal val="1+#ppt_w/2"/>
                                          </p:val>
                                        </p:tav>
                                        <p:tav tm="100000">
                                          <p:val>
                                            <p:strVal val="#ppt_x"/>
                                          </p:val>
                                        </p:tav>
                                      </p:tavLst>
                                    </p:anim>
                                    <p:anim calcmode="lin" valueType="num">
                                      <p:cBhvr additive="base">
                                        <p:cTn id="8" dur="30000" fill="hold"/>
                                        <p:tgtEl>
                                          <p:spTgt spid="5"/>
                                        </p:tgtEl>
                                        <p:attrNameLst>
                                          <p:attrName>ppt_y</p:attrName>
                                        </p:attrNameLst>
                                      </p:cBhvr>
                                      <p:tavLst>
                                        <p:tav tm="0">
                                          <p:val>
                                            <p:strVal val="#ppt_y"/>
                                          </p:val>
                                        </p:tav>
                                        <p:tav tm="100000">
                                          <p:val>
                                            <p:strVal val="#ppt_y"/>
                                          </p:val>
                                        </p:tav>
                                      </p:tavLst>
                                    </p:anim>
                                  </p:childTnLst>
                                </p:cTn>
                              </p:par>
                              <p:par>
                                <p:cTn id="9" presetID="20" presetClass="emph" presetSubtype="0" repeatCount="indefinite" fill="hold" grpId="0" nodeType="withEffect">
                                  <p:stCondLst>
                                    <p:cond delay="0"/>
                                  </p:stCondLst>
                                  <p:endCondLst>
                                    <p:cond evt="onNext" delay="0">
                                      <p:tgtEl>
                                        <p:sldTgt/>
                                      </p:tgtEl>
                                    </p:cond>
                                  </p:endCondLst>
                                  <p:iterate type="lt">
                                    <p:tmPct val="10000"/>
                                  </p:iterate>
                                  <p:childTnLst>
                                    <p:set>
                                      <p:cBhvr override="childStyle">
                                        <p:cTn id="10" dur="500" autoRev="1" fill="hold"/>
                                        <p:tgtEl>
                                          <p:spTgt spid="2"/>
                                        </p:tgtEl>
                                        <p:attrNameLst>
                                          <p:attrName>style.color</p:attrName>
                                        </p:attrNameLst>
                                      </p:cBhvr>
                                      <p:to>
                                        <p:clrVal>
                                          <a:schemeClr val="accent2"/>
                                        </p:clrVal>
                                      </p:to>
                                    </p:set>
                                    <p:set>
                                      <p:cBhvr>
                                        <p:cTn id="11" dur="500" autoRev="1" fill="hold"/>
                                        <p:tgtEl>
                                          <p:spTgt spid="2"/>
                                        </p:tgtEl>
                                        <p:attrNameLst>
                                          <p:attrName>fillcolor</p:attrName>
                                        </p:attrNameLst>
                                      </p:cBhvr>
                                      <p:to>
                                        <p:clrVal>
                                          <a:schemeClr val="accent2"/>
                                        </p:clrVal>
                                      </p:to>
                                    </p:set>
                                    <p:set>
                                      <p:cBhvr>
                                        <p:cTn id="12" dur="500" autoRev="1" fill="hold"/>
                                        <p:tgtEl>
                                          <p:spTgt spid="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04800"/>
            <a:ext cx="9144000" cy="990600"/>
          </a:xfrm>
        </p:spPr>
        <p:txBody>
          <a:bodyPr>
            <a:normAutofit/>
          </a:bodyPr>
          <a:lstStyle/>
          <a:p>
            <a:pPr algn="ctr"/>
            <a:r>
              <a:rPr lang="en-US" sz="4400" b="1" dirty="0" smtClean="0"/>
              <a:t>Example 5 (continued)</a:t>
            </a:r>
            <a:endParaRPr lang="en-US" sz="4400" b="1" dirty="0">
              <a:solidFill>
                <a:srgbClr val="FF0000"/>
              </a:solidFill>
              <a:latin typeface="Times New Roman" pitchFamily="18" charset="0"/>
              <a:cs typeface="Times New Roman" pitchFamily="18" charset="0"/>
            </a:endParaRPr>
          </a:p>
        </p:txBody>
      </p:sp>
      <p:sp>
        <p:nvSpPr>
          <p:cNvPr id="4" name="Slide Number Placeholder 3"/>
          <p:cNvSpPr>
            <a:spLocks noGrp="1"/>
          </p:cNvSpPr>
          <p:nvPr>
            <p:ph type="sldNum" sz="quarter" idx="12"/>
          </p:nvPr>
        </p:nvSpPr>
        <p:spPr/>
        <p:txBody>
          <a:bodyPr/>
          <a:lstStyle/>
          <a:p>
            <a:fld id="{BD13CB69-C11B-4586-B2A4-1F995E803182}" type="slidenum">
              <a:rPr lang="en-US" sz="1600" smtClean="0">
                <a:latin typeface="Times New Roman" pitchFamily="18" charset="0"/>
                <a:cs typeface="Times New Roman" pitchFamily="18" charset="0"/>
              </a:rPr>
              <a:pPr/>
              <a:t>35</a:t>
            </a:fld>
            <a:endParaRPr lang="en-US" dirty="0">
              <a:latin typeface="Times New Roman" pitchFamily="18" charset="0"/>
              <a:cs typeface="Times New Roman" pitchFamily="18" charset="0"/>
            </a:endParaRPr>
          </a:p>
        </p:txBody>
      </p:sp>
      <p:sp>
        <p:nvSpPr>
          <p:cNvPr id="5" name="Slide Number Placeholder 3"/>
          <p:cNvSpPr txBox="1">
            <a:spLocks/>
          </p:cNvSpPr>
          <p:nvPr/>
        </p:nvSpPr>
        <p:spPr>
          <a:xfrm>
            <a:off x="-5867400" y="6294120"/>
            <a:ext cx="5867400" cy="533400"/>
          </a:xfrm>
          <a:prstGeom prst="rect">
            <a:avLst/>
          </a:prstGeom>
        </p:spPr>
        <p:txBody>
          <a:bodyPr vert="horz" lIns="0" tIns="0" rIns="0" bIns="0" anchor="b"/>
          <a:lstStyle/>
          <a:p>
            <a:pPr marL="0" marR="0" lvl="0" indent="0" defTabSz="914400" rtl="0" eaLnBrk="1" fontAlgn="auto" latinLnBrk="0" hangingPunct="1">
              <a:lnSpc>
                <a:spcPct val="100000"/>
              </a:lnSpc>
              <a:spcBef>
                <a:spcPts val="0"/>
              </a:spcBef>
              <a:spcAft>
                <a:spcPts val="0"/>
              </a:spcAft>
              <a:buClrTx/>
              <a:buSzTx/>
              <a:buFontTx/>
              <a:buNone/>
              <a:tabLst/>
              <a:defRPr/>
            </a:pPr>
            <a:r>
              <a:rPr lang="en-US" dirty="0" smtClean="0">
                <a:solidFill>
                  <a:srgbClr val="FFC000"/>
                </a:solidFill>
                <a:latin typeface="Times New Roman" pitchFamily="18" charset="0"/>
                <a:cs typeface="Times New Roman" pitchFamily="18" charset="0"/>
                <a:sym typeface="Webdings"/>
              </a:rPr>
              <a:t></a:t>
            </a:r>
            <a:r>
              <a:rPr lang="en-US" dirty="0" smtClean="0">
                <a:solidFill>
                  <a:srgbClr val="0000FF"/>
                </a:solidFill>
                <a:latin typeface="Times New Roman" pitchFamily="18" charset="0"/>
                <a:cs typeface="Times New Roman" pitchFamily="18" charset="0"/>
              </a:rPr>
              <a:t>Prepared and taught by </a:t>
            </a:r>
            <a:r>
              <a:rPr lang="en-US" b="1" dirty="0" err="1" smtClean="0">
                <a:solidFill>
                  <a:srgbClr val="FF0000"/>
                </a:solidFill>
                <a:latin typeface="Times New Roman" pitchFamily="18" charset="0"/>
                <a:cs typeface="Times New Roman" pitchFamily="18" charset="0"/>
              </a:rPr>
              <a:t>Mong</a:t>
            </a:r>
            <a:r>
              <a:rPr lang="en-US" b="1" dirty="0" smtClean="0">
                <a:solidFill>
                  <a:srgbClr val="FF0000"/>
                </a:solidFill>
                <a:latin typeface="Times New Roman" pitchFamily="18" charset="0"/>
                <a:cs typeface="Times New Roman" pitchFamily="18" charset="0"/>
              </a:rPr>
              <a:t> Mara</a:t>
            </a:r>
            <a:r>
              <a:rPr lang="en-US" b="1" dirty="0" smtClean="0">
                <a:solidFill>
                  <a:srgbClr val="0000FF"/>
                </a:solidFill>
                <a:latin typeface="Times New Roman" pitchFamily="18" charset="0"/>
                <a:cs typeface="Times New Roman" pitchFamily="18" charset="0"/>
              </a:rPr>
              <a:t>, contact: 012 488 812 </a:t>
            </a:r>
            <a:endParaRPr kumimoji="0" lang="en-US" b="0" i="0" u="none" strike="noStrike" kern="1200" cap="none" spc="0" normalizeH="0" baseline="0" noProof="0" dirty="0">
              <a:ln>
                <a:noFill/>
              </a:ln>
              <a:solidFill>
                <a:srgbClr val="0000FF"/>
              </a:solidFill>
              <a:effectLst/>
              <a:uLnTx/>
              <a:uFillTx/>
              <a:latin typeface="Times New Roman" pitchFamily="18" charset="0"/>
              <a:cs typeface="Times New Roman" pitchFamily="18" charset="0"/>
            </a:endParaRPr>
          </a:p>
        </p:txBody>
      </p:sp>
      <p:sp>
        <p:nvSpPr>
          <p:cNvPr id="7" name="TextBox 6"/>
          <p:cNvSpPr txBox="1"/>
          <p:nvPr/>
        </p:nvSpPr>
        <p:spPr>
          <a:xfrm>
            <a:off x="228600" y="1295400"/>
            <a:ext cx="8534400" cy="3046988"/>
          </a:xfrm>
          <a:prstGeom prst="rect">
            <a:avLst/>
          </a:prstGeom>
          <a:noFill/>
        </p:spPr>
        <p:txBody>
          <a:bodyPr wrap="square" rtlCol="0">
            <a:spAutoFit/>
          </a:bodyPr>
          <a:lstStyle/>
          <a:p>
            <a:pPr marL="350838" indent="-350838">
              <a:buFont typeface="Courier New" pitchFamily="49" charset="0"/>
              <a:buChar char="o"/>
            </a:pPr>
            <a:r>
              <a:rPr lang="en-US" sz="3200" dirty="0" smtClean="0">
                <a:latin typeface="Times New Roman" pitchFamily="18" charset="0"/>
                <a:cs typeface="Times New Roman" pitchFamily="18" charset="0"/>
              </a:rPr>
              <a:t>From the above data, we find the mean to be 11.091 and standard deviation to be 14.405.</a:t>
            </a:r>
          </a:p>
          <a:p>
            <a:pPr marL="350838" indent="-350838">
              <a:buFont typeface="Courier New" pitchFamily="49" charset="0"/>
              <a:buChar char="o"/>
            </a:pPr>
            <a:r>
              <a:rPr lang="en-US" sz="3200" dirty="0" smtClean="0">
                <a:latin typeface="Times New Roman" pitchFamily="18" charset="0"/>
                <a:cs typeface="Times New Roman" pitchFamily="18" charset="0"/>
              </a:rPr>
              <a:t>Since we use 90% confidence level, we obtain   z = 1.65. </a:t>
            </a:r>
          </a:p>
          <a:p>
            <a:pPr marL="350838" indent="-350838">
              <a:buFont typeface="Courier New" pitchFamily="49" charset="0"/>
              <a:buChar char="o"/>
            </a:pPr>
            <a:r>
              <a:rPr lang="en-US" sz="3200" dirty="0" smtClean="0">
                <a:latin typeface="Times New Roman" pitchFamily="18" charset="0"/>
                <a:cs typeface="Times New Roman" pitchFamily="18" charset="0"/>
              </a:rPr>
              <a:t>Hence, the 90% CI for the population mean is defined by</a:t>
            </a:r>
            <a:endParaRPr lang="en-US" sz="3200" dirty="0">
              <a:latin typeface="Times New Roman" pitchFamily="18" charset="0"/>
              <a:cs typeface="Times New Roman" pitchFamily="18" charset="0"/>
            </a:endParaRPr>
          </a:p>
        </p:txBody>
      </p:sp>
      <p:graphicFrame>
        <p:nvGraphicFramePr>
          <p:cNvPr id="8" name="Object 7"/>
          <p:cNvGraphicFramePr>
            <a:graphicFrameLocks noChangeAspect="1"/>
          </p:cNvGraphicFramePr>
          <p:nvPr/>
        </p:nvGraphicFramePr>
        <p:xfrm>
          <a:off x="756709" y="4114800"/>
          <a:ext cx="8234891" cy="2362200"/>
        </p:xfrm>
        <a:graphic>
          <a:graphicData uri="http://schemas.openxmlformats.org/presentationml/2006/ole">
            <p:oleObj spid="_x0000_s47106" name="Equation" r:id="rId4" imgW="3187440" imgH="914400" progId="Equation.DSMT4">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repeatCount="indefinite"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00" fill="hold"/>
                                        <p:tgtEl>
                                          <p:spTgt spid="5"/>
                                        </p:tgtEl>
                                        <p:attrNameLst>
                                          <p:attrName>ppt_x</p:attrName>
                                        </p:attrNameLst>
                                      </p:cBhvr>
                                      <p:tavLst>
                                        <p:tav tm="0">
                                          <p:val>
                                            <p:strVal val="1+#ppt_w/2"/>
                                          </p:val>
                                        </p:tav>
                                        <p:tav tm="100000">
                                          <p:val>
                                            <p:strVal val="#ppt_x"/>
                                          </p:val>
                                        </p:tav>
                                      </p:tavLst>
                                    </p:anim>
                                    <p:anim calcmode="lin" valueType="num">
                                      <p:cBhvr additive="base">
                                        <p:cTn id="8" dur="30000" fill="hold"/>
                                        <p:tgtEl>
                                          <p:spTgt spid="5"/>
                                        </p:tgtEl>
                                        <p:attrNameLst>
                                          <p:attrName>ppt_y</p:attrName>
                                        </p:attrNameLst>
                                      </p:cBhvr>
                                      <p:tavLst>
                                        <p:tav tm="0">
                                          <p:val>
                                            <p:strVal val="#ppt_y"/>
                                          </p:val>
                                        </p:tav>
                                        <p:tav tm="100000">
                                          <p:val>
                                            <p:strVal val="#ppt_y"/>
                                          </p:val>
                                        </p:tav>
                                      </p:tavLst>
                                    </p:anim>
                                  </p:childTnLst>
                                </p:cTn>
                              </p:par>
                              <p:par>
                                <p:cTn id="9" presetID="20" presetClass="emph" presetSubtype="0" repeatCount="indefinite" fill="hold" grpId="0" nodeType="withEffect">
                                  <p:stCondLst>
                                    <p:cond delay="0"/>
                                  </p:stCondLst>
                                  <p:endCondLst>
                                    <p:cond evt="onNext" delay="0">
                                      <p:tgtEl>
                                        <p:sldTgt/>
                                      </p:tgtEl>
                                    </p:cond>
                                  </p:endCondLst>
                                  <p:iterate type="lt">
                                    <p:tmPct val="10000"/>
                                  </p:iterate>
                                  <p:childTnLst>
                                    <p:set>
                                      <p:cBhvr override="childStyle">
                                        <p:cTn id="10" dur="500" autoRev="1" fill="hold"/>
                                        <p:tgtEl>
                                          <p:spTgt spid="2"/>
                                        </p:tgtEl>
                                        <p:attrNameLst>
                                          <p:attrName>style.color</p:attrName>
                                        </p:attrNameLst>
                                      </p:cBhvr>
                                      <p:to>
                                        <p:clrVal>
                                          <a:schemeClr val="accent2"/>
                                        </p:clrVal>
                                      </p:to>
                                    </p:set>
                                    <p:set>
                                      <p:cBhvr>
                                        <p:cTn id="11" dur="500" autoRev="1" fill="hold"/>
                                        <p:tgtEl>
                                          <p:spTgt spid="2"/>
                                        </p:tgtEl>
                                        <p:attrNameLst>
                                          <p:attrName>fillcolor</p:attrName>
                                        </p:attrNameLst>
                                      </p:cBhvr>
                                      <p:to>
                                        <p:clrVal>
                                          <a:schemeClr val="accent2"/>
                                        </p:clrVal>
                                      </p:to>
                                    </p:set>
                                    <p:set>
                                      <p:cBhvr>
                                        <p:cTn id="12" dur="500" autoRev="1" fill="hold"/>
                                        <p:tgtEl>
                                          <p:spTgt spid="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04800"/>
            <a:ext cx="9144000" cy="990600"/>
          </a:xfrm>
        </p:spPr>
        <p:txBody>
          <a:bodyPr>
            <a:normAutofit/>
          </a:bodyPr>
          <a:lstStyle/>
          <a:p>
            <a:pPr algn="ctr"/>
            <a:r>
              <a:rPr lang="en-US" sz="4400" b="1" dirty="0" smtClean="0"/>
              <a:t>C.I. for a population Proportion</a:t>
            </a:r>
            <a:endParaRPr lang="en-US" sz="4400" b="1" dirty="0">
              <a:solidFill>
                <a:srgbClr val="FF0000"/>
              </a:solidFill>
              <a:latin typeface="Times New Roman" pitchFamily="18" charset="0"/>
              <a:cs typeface="Times New Roman" pitchFamily="18" charset="0"/>
            </a:endParaRPr>
          </a:p>
        </p:txBody>
      </p:sp>
      <p:sp>
        <p:nvSpPr>
          <p:cNvPr id="4" name="Slide Number Placeholder 3"/>
          <p:cNvSpPr>
            <a:spLocks noGrp="1"/>
          </p:cNvSpPr>
          <p:nvPr>
            <p:ph type="sldNum" sz="quarter" idx="12"/>
          </p:nvPr>
        </p:nvSpPr>
        <p:spPr/>
        <p:txBody>
          <a:bodyPr/>
          <a:lstStyle/>
          <a:p>
            <a:fld id="{BD13CB69-C11B-4586-B2A4-1F995E803182}" type="slidenum">
              <a:rPr lang="en-US" sz="1600" smtClean="0">
                <a:latin typeface="Times New Roman" pitchFamily="18" charset="0"/>
                <a:cs typeface="Times New Roman" pitchFamily="18" charset="0"/>
              </a:rPr>
              <a:pPr/>
              <a:t>36</a:t>
            </a:fld>
            <a:endParaRPr lang="en-US" dirty="0">
              <a:latin typeface="Times New Roman" pitchFamily="18" charset="0"/>
              <a:cs typeface="Times New Roman" pitchFamily="18" charset="0"/>
            </a:endParaRPr>
          </a:p>
        </p:txBody>
      </p:sp>
      <p:sp>
        <p:nvSpPr>
          <p:cNvPr id="5" name="Slide Number Placeholder 3"/>
          <p:cNvSpPr txBox="1">
            <a:spLocks/>
          </p:cNvSpPr>
          <p:nvPr/>
        </p:nvSpPr>
        <p:spPr>
          <a:xfrm>
            <a:off x="-5867400" y="6294120"/>
            <a:ext cx="5867400" cy="533400"/>
          </a:xfrm>
          <a:prstGeom prst="rect">
            <a:avLst/>
          </a:prstGeom>
        </p:spPr>
        <p:txBody>
          <a:bodyPr vert="horz" lIns="0" tIns="0" rIns="0" bIns="0" anchor="b"/>
          <a:lstStyle/>
          <a:p>
            <a:pPr marL="0" marR="0" lvl="0" indent="0" defTabSz="914400" rtl="0" eaLnBrk="1" fontAlgn="auto" latinLnBrk="0" hangingPunct="1">
              <a:lnSpc>
                <a:spcPct val="100000"/>
              </a:lnSpc>
              <a:spcBef>
                <a:spcPts val="0"/>
              </a:spcBef>
              <a:spcAft>
                <a:spcPts val="0"/>
              </a:spcAft>
              <a:buClrTx/>
              <a:buSzTx/>
              <a:buFontTx/>
              <a:buNone/>
              <a:tabLst/>
              <a:defRPr/>
            </a:pPr>
            <a:r>
              <a:rPr lang="en-US" dirty="0" smtClean="0">
                <a:solidFill>
                  <a:srgbClr val="FFC000"/>
                </a:solidFill>
                <a:latin typeface="Times New Roman" pitchFamily="18" charset="0"/>
                <a:cs typeface="Times New Roman" pitchFamily="18" charset="0"/>
                <a:sym typeface="Webdings"/>
              </a:rPr>
              <a:t></a:t>
            </a:r>
            <a:r>
              <a:rPr lang="en-US" dirty="0" smtClean="0">
                <a:solidFill>
                  <a:srgbClr val="0000FF"/>
                </a:solidFill>
                <a:latin typeface="Times New Roman" pitchFamily="18" charset="0"/>
                <a:cs typeface="Times New Roman" pitchFamily="18" charset="0"/>
              </a:rPr>
              <a:t>Prepared and taught by </a:t>
            </a:r>
            <a:r>
              <a:rPr lang="en-US" b="1" dirty="0" err="1" smtClean="0">
                <a:solidFill>
                  <a:srgbClr val="FF0000"/>
                </a:solidFill>
                <a:latin typeface="Times New Roman" pitchFamily="18" charset="0"/>
                <a:cs typeface="Times New Roman" pitchFamily="18" charset="0"/>
              </a:rPr>
              <a:t>Mong</a:t>
            </a:r>
            <a:r>
              <a:rPr lang="en-US" b="1" dirty="0" smtClean="0">
                <a:solidFill>
                  <a:srgbClr val="FF0000"/>
                </a:solidFill>
                <a:latin typeface="Times New Roman" pitchFamily="18" charset="0"/>
                <a:cs typeface="Times New Roman" pitchFamily="18" charset="0"/>
              </a:rPr>
              <a:t> Mara</a:t>
            </a:r>
            <a:r>
              <a:rPr lang="en-US" b="1" dirty="0" smtClean="0">
                <a:solidFill>
                  <a:srgbClr val="0000FF"/>
                </a:solidFill>
                <a:latin typeface="Times New Roman" pitchFamily="18" charset="0"/>
                <a:cs typeface="Times New Roman" pitchFamily="18" charset="0"/>
              </a:rPr>
              <a:t>, contact: 012 488 812 </a:t>
            </a:r>
            <a:endParaRPr kumimoji="0" lang="en-US" b="0" i="0" u="none" strike="noStrike" kern="1200" cap="none" spc="0" normalizeH="0" baseline="0" noProof="0" dirty="0">
              <a:ln>
                <a:noFill/>
              </a:ln>
              <a:solidFill>
                <a:srgbClr val="0000FF"/>
              </a:solidFill>
              <a:effectLst/>
              <a:uLnTx/>
              <a:uFillTx/>
              <a:latin typeface="Times New Roman" pitchFamily="18" charset="0"/>
              <a:cs typeface="Times New Roman" pitchFamily="18" charset="0"/>
            </a:endParaRPr>
          </a:p>
        </p:txBody>
      </p:sp>
      <p:grpSp>
        <p:nvGrpSpPr>
          <p:cNvPr id="12" name="Group 11"/>
          <p:cNvGrpSpPr/>
          <p:nvPr/>
        </p:nvGrpSpPr>
        <p:grpSpPr>
          <a:xfrm>
            <a:off x="228600" y="1723541"/>
            <a:ext cx="8534400" cy="3686659"/>
            <a:chOff x="228600" y="1331655"/>
            <a:chExt cx="8534400" cy="3686659"/>
          </a:xfrm>
        </p:grpSpPr>
        <p:sp>
          <p:nvSpPr>
            <p:cNvPr id="7" name="TextBox 6"/>
            <p:cNvSpPr txBox="1"/>
            <p:nvPr/>
          </p:nvSpPr>
          <p:spPr>
            <a:xfrm>
              <a:off x="228600" y="1331655"/>
              <a:ext cx="8534400" cy="2554545"/>
            </a:xfrm>
            <a:prstGeom prst="rect">
              <a:avLst/>
            </a:prstGeom>
            <a:noFill/>
          </p:spPr>
          <p:txBody>
            <a:bodyPr wrap="square" rtlCol="0">
              <a:spAutoFit/>
            </a:bodyPr>
            <a:lstStyle/>
            <a:p>
              <a:pPr marL="350838" indent="-350838">
                <a:buClr>
                  <a:srgbClr val="0000FF"/>
                </a:buClr>
                <a:buFont typeface="Courier New" pitchFamily="49" charset="0"/>
                <a:buChar char="o"/>
              </a:pPr>
              <a:r>
                <a:rPr lang="en-US" sz="3200" dirty="0" smtClean="0">
                  <a:latin typeface="Times New Roman" pitchFamily="18" charset="0"/>
                  <a:cs typeface="Times New Roman" pitchFamily="18" charset="0"/>
                </a:rPr>
                <a:t>Confidence Interval Using a Population Proportion</a:t>
              </a:r>
            </a:p>
            <a:p>
              <a:pPr marL="350838" indent="-350838">
                <a:buClr>
                  <a:srgbClr val="0000FF"/>
                </a:buClr>
                <a:buFont typeface="Courier New" pitchFamily="49" charset="0"/>
                <a:buChar char="o"/>
              </a:pPr>
              <a:endParaRPr lang="en-US" sz="3200" dirty="0" smtClean="0">
                <a:latin typeface="Times New Roman" pitchFamily="18" charset="0"/>
                <a:cs typeface="Times New Roman" pitchFamily="18" charset="0"/>
              </a:endParaRPr>
            </a:p>
            <a:p>
              <a:pPr marL="350838" indent="-350838">
                <a:buClr>
                  <a:srgbClr val="0000FF"/>
                </a:buClr>
              </a:pPr>
              <a:r>
                <a:rPr lang="en-US" sz="3200" dirty="0" smtClean="0">
                  <a:latin typeface="Times New Roman" pitchFamily="18" charset="0"/>
                  <a:cs typeface="Times New Roman" pitchFamily="18" charset="0"/>
                </a:rPr>
                <a:t>	where       is the standard error of the proportion.</a:t>
              </a:r>
            </a:p>
            <a:p>
              <a:pPr marL="350838" indent="-350838">
                <a:buClr>
                  <a:srgbClr val="0000FF"/>
                </a:buClr>
                <a:buFont typeface="Courier New" pitchFamily="49" charset="0"/>
                <a:buChar char="o"/>
              </a:pPr>
              <a:r>
                <a:rPr lang="en-US" sz="3200" dirty="0" smtClean="0">
                  <a:latin typeface="Times New Roman" pitchFamily="18" charset="0"/>
                  <a:cs typeface="Times New Roman" pitchFamily="18" charset="0"/>
                </a:rPr>
                <a:t>Standard Error of the Proportion.</a:t>
              </a:r>
              <a:endParaRPr lang="en-US" sz="3200" dirty="0">
                <a:latin typeface="Times New Roman" pitchFamily="18" charset="0"/>
                <a:cs typeface="Times New Roman" pitchFamily="18" charset="0"/>
              </a:endParaRPr>
            </a:p>
          </p:txBody>
        </p:sp>
        <p:graphicFrame>
          <p:nvGraphicFramePr>
            <p:cNvPr id="9" name="Object 8"/>
            <p:cNvGraphicFramePr>
              <a:graphicFrameLocks noChangeAspect="1"/>
            </p:cNvGraphicFramePr>
            <p:nvPr/>
          </p:nvGraphicFramePr>
          <p:xfrm>
            <a:off x="3276600" y="2057400"/>
            <a:ext cx="2023560" cy="985837"/>
          </p:xfrm>
          <a:graphic>
            <a:graphicData uri="http://schemas.openxmlformats.org/presentationml/2006/ole">
              <p:oleObj spid="_x0000_s48131" name="Equation" r:id="rId4" imgW="495000" imgH="241200" progId="Equation.DSMT4">
                <p:embed/>
              </p:oleObj>
            </a:graphicData>
          </a:graphic>
        </p:graphicFrame>
        <p:graphicFrame>
          <p:nvGraphicFramePr>
            <p:cNvPr id="10" name="Object 9"/>
            <p:cNvGraphicFramePr>
              <a:graphicFrameLocks noChangeAspect="1"/>
            </p:cNvGraphicFramePr>
            <p:nvPr/>
          </p:nvGraphicFramePr>
          <p:xfrm>
            <a:off x="1752600" y="2860901"/>
            <a:ext cx="533400" cy="633413"/>
          </p:xfrm>
          <a:graphic>
            <a:graphicData uri="http://schemas.openxmlformats.org/presentationml/2006/ole">
              <p:oleObj spid="_x0000_s48132" name="Equation" r:id="rId5" imgW="203040" imgH="241200" progId="Equation.DSMT4">
                <p:embed/>
              </p:oleObj>
            </a:graphicData>
          </a:graphic>
        </p:graphicFrame>
        <p:graphicFrame>
          <p:nvGraphicFramePr>
            <p:cNvPr id="11" name="Object 10"/>
            <p:cNvGraphicFramePr>
              <a:graphicFrameLocks noChangeAspect="1"/>
            </p:cNvGraphicFramePr>
            <p:nvPr/>
          </p:nvGraphicFramePr>
          <p:xfrm>
            <a:off x="3200400" y="3810000"/>
            <a:ext cx="2514600" cy="1208314"/>
          </p:xfrm>
          <a:graphic>
            <a:graphicData uri="http://schemas.openxmlformats.org/presentationml/2006/ole">
              <p:oleObj spid="_x0000_s48133" name="Equation" r:id="rId6" imgW="977760" imgH="469800" progId="Equation.DSMT4">
                <p:embed/>
              </p:oleObj>
            </a:graphicData>
          </a:graphic>
        </p:graphicFrame>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repeatCount="indefinite"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00" fill="hold"/>
                                        <p:tgtEl>
                                          <p:spTgt spid="5"/>
                                        </p:tgtEl>
                                        <p:attrNameLst>
                                          <p:attrName>ppt_x</p:attrName>
                                        </p:attrNameLst>
                                      </p:cBhvr>
                                      <p:tavLst>
                                        <p:tav tm="0">
                                          <p:val>
                                            <p:strVal val="1+#ppt_w/2"/>
                                          </p:val>
                                        </p:tav>
                                        <p:tav tm="100000">
                                          <p:val>
                                            <p:strVal val="#ppt_x"/>
                                          </p:val>
                                        </p:tav>
                                      </p:tavLst>
                                    </p:anim>
                                    <p:anim calcmode="lin" valueType="num">
                                      <p:cBhvr additive="base">
                                        <p:cTn id="8" dur="30000" fill="hold"/>
                                        <p:tgtEl>
                                          <p:spTgt spid="5"/>
                                        </p:tgtEl>
                                        <p:attrNameLst>
                                          <p:attrName>ppt_y</p:attrName>
                                        </p:attrNameLst>
                                      </p:cBhvr>
                                      <p:tavLst>
                                        <p:tav tm="0">
                                          <p:val>
                                            <p:strVal val="#ppt_y"/>
                                          </p:val>
                                        </p:tav>
                                        <p:tav tm="100000">
                                          <p:val>
                                            <p:strVal val="#ppt_y"/>
                                          </p:val>
                                        </p:tav>
                                      </p:tavLst>
                                    </p:anim>
                                  </p:childTnLst>
                                </p:cTn>
                              </p:par>
                              <p:par>
                                <p:cTn id="9" presetID="20" presetClass="emph" presetSubtype="0" repeatCount="indefinite" fill="hold" grpId="0" nodeType="withEffect">
                                  <p:stCondLst>
                                    <p:cond delay="0"/>
                                  </p:stCondLst>
                                  <p:endCondLst>
                                    <p:cond evt="onNext" delay="0">
                                      <p:tgtEl>
                                        <p:sldTgt/>
                                      </p:tgtEl>
                                    </p:cond>
                                  </p:endCondLst>
                                  <p:iterate type="lt">
                                    <p:tmPct val="10000"/>
                                  </p:iterate>
                                  <p:childTnLst>
                                    <p:set>
                                      <p:cBhvr override="childStyle">
                                        <p:cTn id="10" dur="500" autoRev="1" fill="hold"/>
                                        <p:tgtEl>
                                          <p:spTgt spid="2"/>
                                        </p:tgtEl>
                                        <p:attrNameLst>
                                          <p:attrName>style.color</p:attrName>
                                        </p:attrNameLst>
                                      </p:cBhvr>
                                      <p:to>
                                        <p:clrVal>
                                          <a:schemeClr val="accent2"/>
                                        </p:clrVal>
                                      </p:to>
                                    </p:set>
                                    <p:set>
                                      <p:cBhvr>
                                        <p:cTn id="11" dur="500" autoRev="1" fill="hold"/>
                                        <p:tgtEl>
                                          <p:spTgt spid="2"/>
                                        </p:tgtEl>
                                        <p:attrNameLst>
                                          <p:attrName>fillcolor</p:attrName>
                                        </p:attrNameLst>
                                      </p:cBhvr>
                                      <p:to>
                                        <p:clrVal>
                                          <a:schemeClr val="accent2"/>
                                        </p:clrVal>
                                      </p:to>
                                    </p:set>
                                    <p:set>
                                      <p:cBhvr>
                                        <p:cTn id="12" dur="500" autoRev="1" fill="hold"/>
                                        <p:tgtEl>
                                          <p:spTgt spid="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457200"/>
            <a:ext cx="9144000" cy="990600"/>
          </a:xfrm>
        </p:spPr>
        <p:txBody>
          <a:bodyPr>
            <a:normAutofit/>
          </a:bodyPr>
          <a:lstStyle/>
          <a:p>
            <a:pPr algn="ctr"/>
            <a:r>
              <a:rPr lang="en-US" sz="4400" b="1" dirty="0" smtClean="0"/>
              <a:t>C.I. for a population Proportion</a:t>
            </a:r>
            <a:endParaRPr lang="en-US" sz="4400" b="1" dirty="0">
              <a:solidFill>
                <a:srgbClr val="FF0000"/>
              </a:solidFill>
              <a:latin typeface="Times New Roman" pitchFamily="18" charset="0"/>
              <a:cs typeface="Times New Roman" pitchFamily="18" charset="0"/>
            </a:endParaRPr>
          </a:p>
        </p:txBody>
      </p:sp>
      <p:sp>
        <p:nvSpPr>
          <p:cNvPr id="4" name="Slide Number Placeholder 3"/>
          <p:cNvSpPr>
            <a:spLocks noGrp="1"/>
          </p:cNvSpPr>
          <p:nvPr>
            <p:ph type="sldNum" sz="quarter" idx="12"/>
          </p:nvPr>
        </p:nvSpPr>
        <p:spPr/>
        <p:txBody>
          <a:bodyPr/>
          <a:lstStyle/>
          <a:p>
            <a:fld id="{BD13CB69-C11B-4586-B2A4-1F995E803182}" type="slidenum">
              <a:rPr lang="en-US" sz="1600" smtClean="0">
                <a:latin typeface="Times New Roman" pitchFamily="18" charset="0"/>
                <a:cs typeface="Times New Roman" pitchFamily="18" charset="0"/>
              </a:rPr>
              <a:pPr/>
              <a:t>37</a:t>
            </a:fld>
            <a:endParaRPr lang="en-US" dirty="0">
              <a:latin typeface="Times New Roman" pitchFamily="18" charset="0"/>
              <a:cs typeface="Times New Roman" pitchFamily="18" charset="0"/>
            </a:endParaRPr>
          </a:p>
        </p:txBody>
      </p:sp>
      <p:sp>
        <p:nvSpPr>
          <p:cNvPr id="5" name="Slide Number Placeholder 3"/>
          <p:cNvSpPr txBox="1">
            <a:spLocks/>
          </p:cNvSpPr>
          <p:nvPr/>
        </p:nvSpPr>
        <p:spPr>
          <a:xfrm>
            <a:off x="-5867400" y="6294120"/>
            <a:ext cx="5867400" cy="533400"/>
          </a:xfrm>
          <a:prstGeom prst="rect">
            <a:avLst/>
          </a:prstGeom>
        </p:spPr>
        <p:txBody>
          <a:bodyPr vert="horz" lIns="0" tIns="0" rIns="0" bIns="0" anchor="b"/>
          <a:lstStyle/>
          <a:p>
            <a:pPr marL="0" marR="0" lvl="0" indent="0" defTabSz="914400" rtl="0" eaLnBrk="1" fontAlgn="auto" latinLnBrk="0" hangingPunct="1">
              <a:lnSpc>
                <a:spcPct val="100000"/>
              </a:lnSpc>
              <a:spcBef>
                <a:spcPts val="0"/>
              </a:spcBef>
              <a:spcAft>
                <a:spcPts val="0"/>
              </a:spcAft>
              <a:buClrTx/>
              <a:buSzTx/>
              <a:buFontTx/>
              <a:buNone/>
              <a:tabLst/>
              <a:defRPr/>
            </a:pPr>
            <a:r>
              <a:rPr lang="en-US" dirty="0" smtClean="0">
                <a:solidFill>
                  <a:srgbClr val="FFC000"/>
                </a:solidFill>
                <a:latin typeface="Times New Roman" pitchFamily="18" charset="0"/>
                <a:cs typeface="Times New Roman" pitchFamily="18" charset="0"/>
                <a:sym typeface="Webdings"/>
              </a:rPr>
              <a:t></a:t>
            </a:r>
            <a:r>
              <a:rPr lang="en-US" dirty="0" smtClean="0">
                <a:solidFill>
                  <a:srgbClr val="0000FF"/>
                </a:solidFill>
                <a:latin typeface="Times New Roman" pitchFamily="18" charset="0"/>
                <a:cs typeface="Times New Roman" pitchFamily="18" charset="0"/>
              </a:rPr>
              <a:t>Prepared and taught by </a:t>
            </a:r>
            <a:r>
              <a:rPr lang="en-US" b="1" dirty="0" err="1" smtClean="0">
                <a:solidFill>
                  <a:srgbClr val="FF0000"/>
                </a:solidFill>
                <a:latin typeface="Times New Roman" pitchFamily="18" charset="0"/>
                <a:cs typeface="Times New Roman" pitchFamily="18" charset="0"/>
              </a:rPr>
              <a:t>Mong</a:t>
            </a:r>
            <a:r>
              <a:rPr lang="en-US" b="1" dirty="0" smtClean="0">
                <a:solidFill>
                  <a:srgbClr val="FF0000"/>
                </a:solidFill>
                <a:latin typeface="Times New Roman" pitchFamily="18" charset="0"/>
                <a:cs typeface="Times New Roman" pitchFamily="18" charset="0"/>
              </a:rPr>
              <a:t> Mara</a:t>
            </a:r>
            <a:r>
              <a:rPr lang="en-US" b="1" dirty="0" smtClean="0">
                <a:solidFill>
                  <a:srgbClr val="0000FF"/>
                </a:solidFill>
                <a:latin typeface="Times New Roman" pitchFamily="18" charset="0"/>
                <a:cs typeface="Times New Roman" pitchFamily="18" charset="0"/>
              </a:rPr>
              <a:t>, contact: 012 488 812 </a:t>
            </a:r>
            <a:endParaRPr kumimoji="0" lang="en-US" b="0" i="0" u="none" strike="noStrike" kern="1200" cap="none" spc="0" normalizeH="0" baseline="0" noProof="0" dirty="0">
              <a:ln>
                <a:noFill/>
              </a:ln>
              <a:solidFill>
                <a:srgbClr val="0000FF"/>
              </a:solidFill>
              <a:effectLst/>
              <a:uLnTx/>
              <a:uFillTx/>
              <a:latin typeface="Times New Roman" pitchFamily="18" charset="0"/>
              <a:cs typeface="Times New Roman" pitchFamily="18" charset="0"/>
            </a:endParaRPr>
          </a:p>
        </p:txBody>
      </p:sp>
      <p:grpSp>
        <p:nvGrpSpPr>
          <p:cNvPr id="14" name="Group 13"/>
          <p:cNvGrpSpPr/>
          <p:nvPr/>
        </p:nvGrpSpPr>
        <p:grpSpPr>
          <a:xfrm>
            <a:off x="457200" y="1701225"/>
            <a:ext cx="8382000" cy="4524315"/>
            <a:chOff x="457200" y="1701225"/>
            <a:chExt cx="8382000" cy="4524315"/>
          </a:xfrm>
        </p:grpSpPr>
        <p:sp>
          <p:nvSpPr>
            <p:cNvPr id="12" name="TextBox 11"/>
            <p:cNvSpPr txBox="1"/>
            <p:nvPr/>
          </p:nvSpPr>
          <p:spPr>
            <a:xfrm>
              <a:off x="457200" y="1701225"/>
              <a:ext cx="8382000" cy="4524315"/>
            </a:xfrm>
            <a:prstGeom prst="rect">
              <a:avLst/>
            </a:prstGeom>
            <a:noFill/>
          </p:spPr>
          <p:txBody>
            <a:bodyPr wrap="square" rtlCol="0">
              <a:spAutoFit/>
            </a:bodyPr>
            <a:lstStyle/>
            <a:p>
              <a:r>
                <a:rPr lang="en-US" sz="3200" dirty="0" smtClean="0">
                  <a:latin typeface="Times New Roman" pitchFamily="18" charset="0"/>
                  <a:cs typeface="Times New Roman" pitchFamily="18" charset="0"/>
                </a:rPr>
                <a:t>Confidence Interval for a Sample Proportion</a:t>
              </a:r>
            </a:p>
            <a:p>
              <a:endParaRPr lang="en-US" sz="3200" dirty="0" smtClean="0">
                <a:latin typeface="Times New Roman" pitchFamily="18" charset="0"/>
                <a:cs typeface="Times New Roman" pitchFamily="18" charset="0"/>
              </a:endParaRPr>
            </a:p>
            <a:p>
              <a:endParaRPr lang="en-US" sz="3200" dirty="0" smtClean="0">
                <a:latin typeface="Times New Roman" pitchFamily="18" charset="0"/>
                <a:cs typeface="Times New Roman" pitchFamily="18" charset="0"/>
              </a:endParaRPr>
            </a:p>
            <a:p>
              <a:endParaRPr lang="en-US" sz="3200" dirty="0" smtClean="0">
                <a:latin typeface="Times New Roman" pitchFamily="18" charset="0"/>
                <a:cs typeface="Times New Roman" pitchFamily="18" charset="0"/>
              </a:endParaRPr>
            </a:p>
            <a:p>
              <a:r>
                <a:rPr lang="en-US" sz="3200" dirty="0" smtClean="0">
                  <a:latin typeface="Times New Roman" pitchFamily="18" charset="0"/>
                  <a:cs typeface="Times New Roman" pitchFamily="18" charset="0"/>
                </a:rPr>
                <a:t>where</a:t>
              </a:r>
            </a:p>
            <a:p>
              <a:r>
                <a:rPr lang="en-US" sz="3200" dirty="0" smtClean="0">
                  <a:latin typeface="Times New Roman" pitchFamily="18" charset="0"/>
                  <a:cs typeface="Times New Roman" pitchFamily="18" charset="0"/>
                </a:rPr>
                <a:t>p is the sample proportion</a:t>
              </a:r>
            </a:p>
            <a:p>
              <a:pPr marL="288925" indent="-288925"/>
              <a:r>
                <a:rPr lang="en-US" sz="3200" dirty="0" smtClean="0">
                  <a:latin typeface="Times New Roman" pitchFamily="18" charset="0"/>
                  <a:cs typeface="Times New Roman" pitchFamily="18" charset="0"/>
                </a:rPr>
                <a:t>z is the z-value corresponding to the degree of confidence selected. </a:t>
              </a:r>
            </a:p>
            <a:p>
              <a:pPr marL="288925" indent="-288925"/>
              <a:r>
                <a:rPr lang="en-US" sz="3200" dirty="0" smtClean="0">
                  <a:latin typeface="Times New Roman" pitchFamily="18" charset="0"/>
                  <a:cs typeface="Times New Roman" pitchFamily="18" charset="0"/>
                </a:rPr>
                <a:t>n is the sample size.</a:t>
              </a:r>
              <a:endParaRPr lang="en-US" sz="3200" dirty="0">
                <a:latin typeface="Times New Roman" pitchFamily="18" charset="0"/>
                <a:cs typeface="Times New Roman" pitchFamily="18" charset="0"/>
              </a:endParaRPr>
            </a:p>
          </p:txBody>
        </p:sp>
        <p:graphicFrame>
          <p:nvGraphicFramePr>
            <p:cNvPr id="13" name="Object 12"/>
            <p:cNvGraphicFramePr>
              <a:graphicFrameLocks noChangeAspect="1"/>
            </p:cNvGraphicFramePr>
            <p:nvPr/>
          </p:nvGraphicFramePr>
          <p:xfrm>
            <a:off x="2362200" y="2362200"/>
            <a:ext cx="2971800" cy="1466088"/>
          </p:xfrm>
          <a:graphic>
            <a:graphicData uri="http://schemas.openxmlformats.org/presentationml/2006/ole">
              <p:oleObj spid="_x0000_s49157" name="Equation" r:id="rId4" imgW="952200" imgH="469800" progId="Equation.DSMT4">
                <p:embed/>
              </p:oleObj>
            </a:graphicData>
          </a:graphic>
        </p:graphicFrame>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repeatCount="indefinite"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00" fill="hold"/>
                                        <p:tgtEl>
                                          <p:spTgt spid="5"/>
                                        </p:tgtEl>
                                        <p:attrNameLst>
                                          <p:attrName>ppt_x</p:attrName>
                                        </p:attrNameLst>
                                      </p:cBhvr>
                                      <p:tavLst>
                                        <p:tav tm="0">
                                          <p:val>
                                            <p:strVal val="1+#ppt_w/2"/>
                                          </p:val>
                                        </p:tav>
                                        <p:tav tm="100000">
                                          <p:val>
                                            <p:strVal val="#ppt_x"/>
                                          </p:val>
                                        </p:tav>
                                      </p:tavLst>
                                    </p:anim>
                                    <p:anim calcmode="lin" valueType="num">
                                      <p:cBhvr additive="base">
                                        <p:cTn id="8" dur="30000" fill="hold"/>
                                        <p:tgtEl>
                                          <p:spTgt spid="5"/>
                                        </p:tgtEl>
                                        <p:attrNameLst>
                                          <p:attrName>ppt_y</p:attrName>
                                        </p:attrNameLst>
                                      </p:cBhvr>
                                      <p:tavLst>
                                        <p:tav tm="0">
                                          <p:val>
                                            <p:strVal val="#ppt_y"/>
                                          </p:val>
                                        </p:tav>
                                        <p:tav tm="100000">
                                          <p:val>
                                            <p:strVal val="#ppt_y"/>
                                          </p:val>
                                        </p:tav>
                                      </p:tavLst>
                                    </p:anim>
                                  </p:childTnLst>
                                </p:cTn>
                              </p:par>
                              <p:par>
                                <p:cTn id="9" presetID="20" presetClass="emph" presetSubtype="0" repeatCount="indefinite" fill="hold" grpId="0" nodeType="withEffect">
                                  <p:stCondLst>
                                    <p:cond delay="0"/>
                                  </p:stCondLst>
                                  <p:endCondLst>
                                    <p:cond evt="onNext" delay="0">
                                      <p:tgtEl>
                                        <p:sldTgt/>
                                      </p:tgtEl>
                                    </p:cond>
                                  </p:endCondLst>
                                  <p:iterate type="lt">
                                    <p:tmPct val="10000"/>
                                  </p:iterate>
                                  <p:childTnLst>
                                    <p:set>
                                      <p:cBhvr override="childStyle">
                                        <p:cTn id="10" dur="500" autoRev="1" fill="hold"/>
                                        <p:tgtEl>
                                          <p:spTgt spid="2"/>
                                        </p:tgtEl>
                                        <p:attrNameLst>
                                          <p:attrName>style.color</p:attrName>
                                        </p:attrNameLst>
                                      </p:cBhvr>
                                      <p:to>
                                        <p:clrVal>
                                          <a:schemeClr val="accent2"/>
                                        </p:clrVal>
                                      </p:to>
                                    </p:set>
                                    <p:set>
                                      <p:cBhvr>
                                        <p:cTn id="11" dur="500" autoRev="1" fill="hold"/>
                                        <p:tgtEl>
                                          <p:spTgt spid="2"/>
                                        </p:tgtEl>
                                        <p:attrNameLst>
                                          <p:attrName>fillcolor</p:attrName>
                                        </p:attrNameLst>
                                      </p:cBhvr>
                                      <p:to>
                                        <p:clrVal>
                                          <a:schemeClr val="accent2"/>
                                        </p:clrVal>
                                      </p:to>
                                    </p:set>
                                    <p:set>
                                      <p:cBhvr>
                                        <p:cTn id="12" dur="500" autoRev="1" fill="hold"/>
                                        <p:tgtEl>
                                          <p:spTgt spid="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04800"/>
            <a:ext cx="9144000" cy="990600"/>
          </a:xfrm>
        </p:spPr>
        <p:txBody>
          <a:bodyPr>
            <a:normAutofit/>
          </a:bodyPr>
          <a:lstStyle/>
          <a:p>
            <a:pPr algn="ctr"/>
            <a:r>
              <a:rPr lang="en-US" sz="4400" b="1" dirty="0" smtClean="0"/>
              <a:t>Example 6</a:t>
            </a:r>
            <a:endParaRPr lang="en-US" sz="4400" b="1" dirty="0">
              <a:solidFill>
                <a:srgbClr val="FF0000"/>
              </a:solidFill>
              <a:latin typeface="Times New Roman" pitchFamily="18" charset="0"/>
              <a:cs typeface="Times New Roman" pitchFamily="18" charset="0"/>
            </a:endParaRPr>
          </a:p>
        </p:txBody>
      </p:sp>
      <p:sp>
        <p:nvSpPr>
          <p:cNvPr id="4" name="Slide Number Placeholder 3"/>
          <p:cNvSpPr>
            <a:spLocks noGrp="1"/>
          </p:cNvSpPr>
          <p:nvPr>
            <p:ph type="sldNum" sz="quarter" idx="12"/>
          </p:nvPr>
        </p:nvSpPr>
        <p:spPr/>
        <p:txBody>
          <a:bodyPr/>
          <a:lstStyle/>
          <a:p>
            <a:fld id="{BD13CB69-C11B-4586-B2A4-1F995E803182}" type="slidenum">
              <a:rPr lang="en-US" sz="1600" smtClean="0">
                <a:latin typeface="Times New Roman" pitchFamily="18" charset="0"/>
                <a:cs typeface="Times New Roman" pitchFamily="18" charset="0"/>
              </a:rPr>
              <a:pPr/>
              <a:t>38</a:t>
            </a:fld>
            <a:endParaRPr lang="en-US" dirty="0">
              <a:latin typeface="Times New Roman" pitchFamily="18" charset="0"/>
              <a:cs typeface="Times New Roman" pitchFamily="18" charset="0"/>
            </a:endParaRPr>
          </a:p>
        </p:txBody>
      </p:sp>
      <p:sp>
        <p:nvSpPr>
          <p:cNvPr id="5" name="Slide Number Placeholder 3"/>
          <p:cNvSpPr txBox="1">
            <a:spLocks/>
          </p:cNvSpPr>
          <p:nvPr/>
        </p:nvSpPr>
        <p:spPr>
          <a:xfrm>
            <a:off x="-5867400" y="6294120"/>
            <a:ext cx="5867400" cy="533400"/>
          </a:xfrm>
          <a:prstGeom prst="rect">
            <a:avLst/>
          </a:prstGeom>
        </p:spPr>
        <p:txBody>
          <a:bodyPr vert="horz" lIns="0" tIns="0" rIns="0" bIns="0" anchor="b"/>
          <a:lstStyle/>
          <a:p>
            <a:pPr marL="0" marR="0" lvl="0" indent="0" defTabSz="914400" rtl="0" eaLnBrk="1" fontAlgn="auto" latinLnBrk="0" hangingPunct="1">
              <a:lnSpc>
                <a:spcPct val="100000"/>
              </a:lnSpc>
              <a:spcBef>
                <a:spcPts val="0"/>
              </a:spcBef>
              <a:spcAft>
                <a:spcPts val="0"/>
              </a:spcAft>
              <a:buClrTx/>
              <a:buSzTx/>
              <a:buFontTx/>
              <a:buNone/>
              <a:tabLst/>
              <a:defRPr/>
            </a:pPr>
            <a:r>
              <a:rPr lang="en-US" dirty="0" smtClean="0">
                <a:solidFill>
                  <a:srgbClr val="FFC000"/>
                </a:solidFill>
                <a:latin typeface="Times New Roman" pitchFamily="18" charset="0"/>
                <a:cs typeface="Times New Roman" pitchFamily="18" charset="0"/>
                <a:sym typeface="Webdings"/>
              </a:rPr>
              <a:t></a:t>
            </a:r>
            <a:r>
              <a:rPr lang="en-US" dirty="0" smtClean="0">
                <a:solidFill>
                  <a:srgbClr val="0000FF"/>
                </a:solidFill>
                <a:latin typeface="Times New Roman" pitchFamily="18" charset="0"/>
                <a:cs typeface="Times New Roman" pitchFamily="18" charset="0"/>
              </a:rPr>
              <a:t>Prepared and taught by </a:t>
            </a:r>
            <a:r>
              <a:rPr lang="en-US" b="1" dirty="0" err="1" smtClean="0">
                <a:solidFill>
                  <a:srgbClr val="FF0000"/>
                </a:solidFill>
                <a:latin typeface="Times New Roman" pitchFamily="18" charset="0"/>
                <a:cs typeface="Times New Roman" pitchFamily="18" charset="0"/>
              </a:rPr>
              <a:t>Mong</a:t>
            </a:r>
            <a:r>
              <a:rPr lang="en-US" b="1" dirty="0" smtClean="0">
                <a:solidFill>
                  <a:srgbClr val="FF0000"/>
                </a:solidFill>
                <a:latin typeface="Times New Roman" pitchFamily="18" charset="0"/>
                <a:cs typeface="Times New Roman" pitchFamily="18" charset="0"/>
              </a:rPr>
              <a:t> Mara</a:t>
            </a:r>
            <a:r>
              <a:rPr lang="en-US" b="1" dirty="0" smtClean="0">
                <a:solidFill>
                  <a:srgbClr val="0000FF"/>
                </a:solidFill>
                <a:latin typeface="Times New Roman" pitchFamily="18" charset="0"/>
                <a:cs typeface="Times New Roman" pitchFamily="18" charset="0"/>
              </a:rPr>
              <a:t>, contact: 012 488 812 </a:t>
            </a:r>
            <a:endParaRPr kumimoji="0" lang="en-US" b="0" i="0" u="none" strike="noStrike" kern="1200" cap="none" spc="0" normalizeH="0" baseline="0" noProof="0" dirty="0">
              <a:ln>
                <a:noFill/>
              </a:ln>
              <a:solidFill>
                <a:srgbClr val="0000FF"/>
              </a:solidFill>
              <a:effectLst/>
              <a:uLnTx/>
              <a:uFillTx/>
              <a:latin typeface="Times New Roman" pitchFamily="18" charset="0"/>
              <a:cs typeface="Times New Roman" pitchFamily="18" charset="0"/>
            </a:endParaRPr>
          </a:p>
        </p:txBody>
      </p:sp>
      <p:sp>
        <p:nvSpPr>
          <p:cNvPr id="12" name="TextBox 11"/>
          <p:cNvSpPr txBox="1"/>
          <p:nvPr/>
        </p:nvSpPr>
        <p:spPr>
          <a:xfrm>
            <a:off x="304800" y="1701225"/>
            <a:ext cx="8534400" cy="3046988"/>
          </a:xfrm>
          <a:prstGeom prst="rect">
            <a:avLst/>
          </a:prstGeom>
          <a:noFill/>
        </p:spPr>
        <p:txBody>
          <a:bodyPr wrap="square" rtlCol="0">
            <a:spAutoFit/>
          </a:bodyPr>
          <a:lstStyle/>
          <a:p>
            <a:r>
              <a:rPr lang="en-US" sz="3200" dirty="0" smtClean="0">
                <a:latin typeface="Times New Roman" pitchFamily="18" charset="0"/>
                <a:cs typeface="Times New Roman" pitchFamily="18" charset="0"/>
              </a:rPr>
              <a:t>Suppose 1,600 of 2000 union members sampled said they plan to vote for the proposal to merge with the UMA. Using the 0.95 level of confidence, what is the estimate for the population proportion? Based on the confidence interval, what conclusion can be drawn? </a:t>
            </a:r>
            <a:endParaRPr lang="en-US" sz="3200" dirty="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repeatCount="indefinite"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00" fill="hold"/>
                                        <p:tgtEl>
                                          <p:spTgt spid="5"/>
                                        </p:tgtEl>
                                        <p:attrNameLst>
                                          <p:attrName>ppt_x</p:attrName>
                                        </p:attrNameLst>
                                      </p:cBhvr>
                                      <p:tavLst>
                                        <p:tav tm="0">
                                          <p:val>
                                            <p:strVal val="1+#ppt_w/2"/>
                                          </p:val>
                                        </p:tav>
                                        <p:tav tm="100000">
                                          <p:val>
                                            <p:strVal val="#ppt_x"/>
                                          </p:val>
                                        </p:tav>
                                      </p:tavLst>
                                    </p:anim>
                                    <p:anim calcmode="lin" valueType="num">
                                      <p:cBhvr additive="base">
                                        <p:cTn id="8" dur="30000" fill="hold"/>
                                        <p:tgtEl>
                                          <p:spTgt spid="5"/>
                                        </p:tgtEl>
                                        <p:attrNameLst>
                                          <p:attrName>ppt_y</p:attrName>
                                        </p:attrNameLst>
                                      </p:cBhvr>
                                      <p:tavLst>
                                        <p:tav tm="0">
                                          <p:val>
                                            <p:strVal val="#ppt_y"/>
                                          </p:val>
                                        </p:tav>
                                        <p:tav tm="100000">
                                          <p:val>
                                            <p:strVal val="#ppt_y"/>
                                          </p:val>
                                        </p:tav>
                                      </p:tavLst>
                                    </p:anim>
                                  </p:childTnLst>
                                </p:cTn>
                              </p:par>
                              <p:par>
                                <p:cTn id="9" presetID="20" presetClass="emph" presetSubtype="0" repeatCount="indefinite" fill="hold" grpId="0" nodeType="withEffect">
                                  <p:stCondLst>
                                    <p:cond delay="0"/>
                                  </p:stCondLst>
                                  <p:endCondLst>
                                    <p:cond evt="onNext" delay="0">
                                      <p:tgtEl>
                                        <p:sldTgt/>
                                      </p:tgtEl>
                                    </p:cond>
                                  </p:endCondLst>
                                  <p:iterate type="lt">
                                    <p:tmPct val="10000"/>
                                  </p:iterate>
                                  <p:childTnLst>
                                    <p:set>
                                      <p:cBhvr override="childStyle">
                                        <p:cTn id="10" dur="500" autoRev="1" fill="hold"/>
                                        <p:tgtEl>
                                          <p:spTgt spid="2"/>
                                        </p:tgtEl>
                                        <p:attrNameLst>
                                          <p:attrName>style.color</p:attrName>
                                        </p:attrNameLst>
                                      </p:cBhvr>
                                      <p:to>
                                        <p:clrVal>
                                          <a:schemeClr val="accent2"/>
                                        </p:clrVal>
                                      </p:to>
                                    </p:set>
                                    <p:set>
                                      <p:cBhvr>
                                        <p:cTn id="11" dur="500" autoRev="1" fill="hold"/>
                                        <p:tgtEl>
                                          <p:spTgt spid="2"/>
                                        </p:tgtEl>
                                        <p:attrNameLst>
                                          <p:attrName>fillcolor</p:attrName>
                                        </p:attrNameLst>
                                      </p:cBhvr>
                                      <p:to>
                                        <p:clrVal>
                                          <a:schemeClr val="accent2"/>
                                        </p:clrVal>
                                      </p:to>
                                    </p:set>
                                    <p:set>
                                      <p:cBhvr>
                                        <p:cTn id="12" dur="500" autoRev="1" fill="hold"/>
                                        <p:tgtEl>
                                          <p:spTgt spid="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04800"/>
            <a:ext cx="9144000" cy="990600"/>
          </a:xfrm>
        </p:spPr>
        <p:txBody>
          <a:bodyPr>
            <a:normAutofit/>
          </a:bodyPr>
          <a:lstStyle/>
          <a:p>
            <a:pPr algn="ctr"/>
            <a:r>
              <a:rPr lang="en-US" sz="4400" b="1" dirty="0" smtClean="0"/>
              <a:t>Example 6 (continued)</a:t>
            </a:r>
            <a:endParaRPr lang="en-US" sz="4400" b="1" dirty="0">
              <a:solidFill>
                <a:srgbClr val="FF0000"/>
              </a:solidFill>
              <a:latin typeface="Times New Roman" pitchFamily="18" charset="0"/>
              <a:cs typeface="Times New Roman" pitchFamily="18" charset="0"/>
            </a:endParaRPr>
          </a:p>
        </p:txBody>
      </p:sp>
      <p:sp>
        <p:nvSpPr>
          <p:cNvPr id="4" name="Slide Number Placeholder 3"/>
          <p:cNvSpPr>
            <a:spLocks noGrp="1"/>
          </p:cNvSpPr>
          <p:nvPr>
            <p:ph type="sldNum" sz="quarter" idx="12"/>
          </p:nvPr>
        </p:nvSpPr>
        <p:spPr/>
        <p:txBody>
          <a:bodyPr/>
          <a:lstStyle/>
          <a:p>
            <a:fld id="{BD13CB69-C11B-4586-B2A4-1F995E803182}" type="slidenum">
              <a:rPr lang="en-US" sz="1600" smtClean="0">
                <a:latin typeface="Times New Roman" pitchFamily="18" charset="0"/>
                <a:cs typeface="Times New Roman" pitchFamily="18" charset="0"/>
              </a:rPr>
              <a:pPr/>
              <a:t>39</a:t>
            </a:fld>
            <a:endParaRPr lang="en-US" dirty="0">
              <a:latin typeface="Times New Roman" pitchFamily="18" charset="0"/>
              <a:cs typeface="Times New Roman" pitchFamily="18" charset="0"/>
            </a:endParaRPr>
          </a:p>
        </p:txBody>
      </p:sp>
      <p:sp>
        <p:nvSpPr>
          <p:cNvPr id="5" name="Slide Number Placeholder 3"/>
          <p:cNvSpPr txBox="1">
            <a:spLocks/>
          </p:cNvSpPr>
          <p:nvPr/>
        </p:nvSpPr>
        <p:spPr>
          <a:xfrm>
            <a:off x="-5867400" y="6294120"/>
            <a:ext cx="5867400" cy="533400"/>
          </a:xfrm>
          <a:prstGeom prst="rect">
            <a:avLst/>
          </a:prstGeom>
        </p:spPr>
        <p:txBody>
          <a:bodyPr vert="horz" lIns="0" tIns="0" rIns="0" bIns="0" anchor="b"/>
          <a:lstStyle/>
          <a:p>
            <a:pPr marL="0" marR="0" lvl="0" indent="0" defTabSz="914400" rtl="0" eaLnBrk="1" fontAlgn="auto" latinLnBrk="0" hangingPunct="1">
              <a:lnSpc>
                <a:spcPct val="100000"/>
              </a:lnSpc>
              <a:spcBef>
                <a:spcPts val="0"/>
              </a:spcBef>
              <a:spcAft>
                <a:spcPts val="0"/>
              </a:spcAft>
              <a:buClrTx/>
              <a:buSzTx/>
              <a:buFontTx/>
              <a:buNone/>
              <a:tabLst/>
              <a:defRPr/>
            </a:pPr>
            <a:r>
              <a:rPr lang="en-US" dirty="0" smtClean="0">
                <a:solidFill>
                  <a:srgbClr val="FFC000"/>
                </a:solidFill>
                <a:latin typeface="Times New Roman" pitchFamily="18" charset="0"/>
                <a:cs typeface="Times New Roman" pitchFamily="18" charset="0"/>
                <a:sym typeface="Webdings"/>
              </a:rPr>
              <a:t></a:t>
            </a:r>
            <a:r>
              <a:rPr lang="en-US" dirty="0" smtClean="0">
                <a:solidFill>
                  <a:srgbClr val="0000FF"/>
                </a:solidFill>
                <a:latin typeface="Times New Roman" pitchFamily="18" charset="0"/>
                <a:cs typeface="Times New Roman" pitchFamily="18" charset="0"/>
              </a:rPr>
              <a:t>Prepared and taught by </a:t>
            </a:r>
            <a:r>
              <a:rPr lang="en-US" b="1" dirty="0" err="1" smtClean="0">
                <a:solidFill>
                  <a:srgbClr val="FF0000"/>
                </a:solidFill>
                <a:latin typeface="Times New Roman" pitchFamily="18" charset="0"/>
                <a:cs typeface="Times New Roman" pitchFamily="18" charset="0"/>
              </a:rPr>
              <a:t>Mong</a:t>
            </a:r>
            <a:r>
              <a:rPr lang="en-US" b="1" dirty="0" smtClean="0">
                <a:solidFill>
                  <a:srgbClr val="FF0000"/>
                </a:solidFill>
                <a:latin typeface="Times New Roman" pitchFamily="18" charset="0"/>
                <a:cs typeface="Times New Roman" pitchFamily="18" charset="0"/>
              </a:rPr>
              <a:t> Mara</a:t>
            </a:r>
            <a:r>
              <a:rPr lang="en-US" b="1" dirty="0" smtClean="0">
                <a:solidFill>
                  <a:srgbClr val="0000FF"/>
                </a:solidFill>
                <a:latin typeface="Times New Roman" pitchFamily="18" charset="0"/>
                <a:cs typeface="Times New Roman" pitchFamily="18" charset="0"/>
              </a:rPr>
              <a:t>, contact: 012 488 812 </a:t>
            </a:r>
            <a:endParaRPr kumimoji="0" lang="en-US" b="0" i="0" u="none" strike="noStrike" kern="1200" cap="none" spc="0" normalizeH="0" baseline="0" noProof="0" dirty="0">
              <a:ln>
                <a:noFill/>
              </a:ln>
              <a:solidFill>
                <a:srgbClr val="0000FF"/>
              </a:solidFill>
              <a:effectLst/>
              <a:uLnTx/>
              <a:uFillTx/>
              <a:latin typeface="Times New Roman" pitchFamily="18" charset="0"/>
              <a:cs typeface="Times New Roman" pitchFamily="18" charset="0"/>
            </a:endParaRPr>
          </a:p>
        </p:txBody>
      </p:sp>
      <p:sp>
        <p:nvSpPr>
          <p:cNvPr id="12" name="TextBox 11"/>
          <p:cNvSpPr txBox="1"/>
          <p:nvPr/>
        </p:nvSpPr>
        <p:spPr>
          <a:xfrm>
            <a:off x="304800" y="1295400"/>
            <a:ext cx="8534400" cy="6986528"/>
          </a:xfrm>
          <a:prstGeom prst="rect">
            <a:avLst/>
          </a:prstGeom>
          <a:noFill/>
        </p:spPr>
        <p:txBody>
          <a:bodyPr wrap="square" rtlCol="0">
            <a:spAutoFit/>
          </a:bodyPr>
          <a:lstStyle/>
          <a:p>
            <a:pPr marL="288925" indent="-288925">
              <a:buFont typeface="Courier New" pitchFamily="49" charset="0"/>
              <a:buChar char="o"/>
            </a:pPr>
            <a:r>
              <a:rPr lang="en-US" sz="3200" dirty="0" smtClean="0">
                <a:latin typeface="Times New Roman" pitchFamily="18" charset="0"/>
                <a:cs typeface="Times New Roman" pitchFamily="18" charset="0"/>
              </a:rPr>
              <a:t>The sample proportion is p=1600/2000=0.8</a:t>
            </a:r>
          </a:p>
          <a:p>
            <a:pPr marL="288925" indent="-288925">
              <a:buFont typeface="Courier New" pitchFamily="49" charset="0"/>
              <a:buChar char="o"/>
            </a:pPr>
            <a:r>
              <a:rPr lang="en-US" sz="3200" dirty="0" smtClean="0">
                <a:latin typeface="Times New Roman" pitchFamily="18" charset="0"/>
                <a:cs typeface="Times New Roman" pitchFamily="18" charset="0"/>
              </a:rPr>
              <a:t>Corresponding to confidence level of 95%, z=1.96.</a:t>
            </a:r>
          </a:p>
          <a:p>
            <a:pPr marL="288925" indent="-288925">
              <a:buFont typeface="Courier New" pitchFamily="49" charset="0"/>
              <a:buChar char="o"/>
            </a:pPr>
            <a:r>
              <a:rPr lang="en-US" sz="3200" dirty="0" smtClean="0">
                <a:latin typeface="Times New Roman" pitchFamily="18" charset="0"/>
                <a:cs typeface="Times New Roman" pitchFamily="18" charset="0"/>
              </a:rPr>
              <a:t>Hence, the 95% CI for the population proportion is</a:t>
            </a:r>
          </a:p>
          <a:p>
            <a:pPr marL="288925" indent="-288925">
              <a:buFont typeface="Courier New" pitchFamily="49" charset="0"/>
              <a:buChar char="o"/>
            </a:pPr>
            <a:endParaRPr lang="en-US" sz="3200" dirty="0" smtClean="0">
              <a:latin typeface="Times New Roman" pitchFamily="18" charset="0"/>
              <a:cs typeface="Times New Roman" pitchFamily="18" charset="0"/>
            </a:endParaRPr>
          </a:p>
          <a:p>
            <a:pPr marL="288925" indent="-288925">
              <a:buFont typeface="Courier New" pitchFamily="49" charset="0"/>
              <a:buChar char="o"/>
            </a:pPr>
            <a:endParaRPr lang="en-US" sz="3200" dirty="0" smtClean="0">
              <a:latin typeface="Times New Roman" pitchFamily="18" charset="0"/>
              <a:cs typeface="Times New Roman" pitchFamily="18" charset="0"/>
            </a:endParaRPr>
          </a:p>
          <a:p>
            <a:pPr marL="288925" indent="-288925">
              <a:buFont typeface="Courier New" pitchFamily="49" charset="0"/>
              <a:buChar char="o"/>
            </a:pPr>
            <a:endParaRPr lang="en-US" sz="3200" dirty="0" smtClean="0">
              <a:latin typeface="Times New Roman" pitchFamily="18" charset="0"/>
              <a:cs typeface="Times New Roman" pitchFamily="18" charset="0"/>
            </a:endParaRPr>
          </a:p>
          <a:p>
            <a:pPr marL="288925" indent="-288925">
              <a:buFont typeface="Courier New" pitchFamily="49" charset="0"/>
              <a:buChar char="o"/>
            </a:pPr>
            <a:r>
              <a:rPr lang="en-US" sz="3200" dirty="0" smtClean="0">
                <a:latin typeface="Times New Roman" pitchFamily="18" charset="0"/>
                <a:cs typeface="Times New Roman" pitchFamily="18" charset="0"/>
              </a:rPr>
              <a:t>Assume that at least ¾ of the union members must approve the merge. Base on the sample result, when all union members vote, the proposal will probably pass because 0.75 lies below the interval 0.7825 and 0.8175</a:t>
            </a:r>
          </a:p>
          <a:p>
            <a:pPr marL="288925" indent="-288925">
              <a:buFont typeface="Courier New" pitchFamily="49" charset="0"/>
              <a:buChar char="o"/>
            </a:pPr>
            <a:endParaRPr lang="en-US" sz="3200" dirty="0">
              <a:latin typeface="Times New Roman" pitchFamily="18" charset="0"/>
              <a:cs typeface="Times New Roman" pitchFamily="18" charset="0"/>
            </a:endParaRPr>
          </a:p>
        </p:txBody>
      </p:sp>
      <p:graphicFrame>
        <p:nvGraphicFramePr>
          <p:cNvPr id="6" name="Object 5"/>
          <p:cNvGraphicFramePr>
            <a:graphicFrameLocks noChangeAspect="1"/>
          </p:cNvGraphicFramePr>
          <p:nvPr/>
        </p:nvGraphicFramePr>
        <p:xfrm>
          <a:off x="914400" y="3505200"/>
          <a:ext cx="7641771" cy="1981200"/>
        </p:xfrm>
        <a:graphic>
          <a:graphicData uri="http://schemas.openxmlformats.org/presentationml/2006/ole">
            <p:oleObj spid="_x0000_s51202" name="Equation" r:id="rId4" imgW="2743200" imgH="711000" progId="Equation.DSMT4">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repeatCount="indefinite"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00" fill="hold"/>
                                        <p:tgtEl>
                                          <p:spTgt spid="5"/>
                                        </p:tgtEl>
                                        <p:attrNameLst>
                                          <p:attrName>ppt_x</p:attrName>
                                        </p:attrNameLst>
                                      </p:cBhvr>
                                      <p:tavLst>
                                        <p:tav tm="0">
                                          <p:val>
                                            <p:strVal val="1+#ppt_w/2"/>
                                          </p:val>
                                        </p:tav>
                                        <p:tav tm="100000">
                                          <p:val>
                                            <p:strVal val="#ppt_x"/>
                                          </p:val>
                                        </p:tav>
                                      </p:tavLst>
                                    </p:anim>
                                    <p:anim calcmode="lin" valueType="num">
                                      <p:cBhvr additive="base">
                                        <p:cTn id="8" dur="30000" fill="hold"/>
                                        <p:tgtEl>
                                          <p:spTgt spid="5"/>
                                        </p:tgtEl>
                                        <p:attrNameLst>
                                          <p:attrName>ppt_y</p:attrName>
                                        </p:attrNameLst>
                                      </p:cBhvr>
                                      <p:tavLst>
                                        <p:tav tm="0">
                                          <p:val>
                                            <p:strVal val="#ppt_y"/>
                                          </p:val>
                                        </p:tav>
                                        <p:tav tm="100000">
                                          <p:val>
                                            <p:strVal val="#ppt_y"/>
                                          </p:val>
                                        </p:tav>
                                      </p:tavLst>
                                    </p:anim>
                                  </p:childTnLst>
                                </p:cTn>
                              </p:par>
                              <p:par>
                                <p:cTn id="9" presetID="20" presetClass="emph" presetSubtype="0" repeatCount="indefinite" fill="hold" grpId="0" nodeType="withEffect">
                                  <p:stCondLst>
                                    <p:cond delay="0"/>
                                  </p:stCondLst>
                                  <p:endCondLst>
                                    <p:cond evt="onNext" delay="0">
                                      <p:tgtEl>
                                        <p:sldTgt/>
                                      </p:tgtEl>
                                    </p:cond>
                                  </p:endCondLst>
                                  <p:iterate type="lt">
                                    <p:tmPct val="10000"/>
                                  </p:iterate>
                                  <p:childTnLst>
                                    <p:set>
                                      <p:cBhvr override="childStyle">
                                        <p:cTn id="10" dur="500" autoRev="1" fill="hold"/>
                                        <p:tgtEl>
                                          <p:spTgt spid="2"/>
                                        </p:tgtEl>
                                        <p:attrNameLst>
                                          <p:attrName>style.color</p:attrName>
                                        </p:attrNameLst>
                                      </p:cBhvr>
                                      <p:to>
                                        <p:clrVal>
                                          <a:schemeClr val="accent2"/>
                                        </p:clrVal>
                                      </p:to>
                                    </p:set>
                                    <p:set>
                                      <p:cBhvr>
                                        <p:cTn id="11" dur="500" autoRev="1" fill="hold"/>
                                        <p:tgtEl>
                                          <p:spTgt spid="2"/>
                                        </p:tgtEl>
                                        <p:attrNameLst>
                                          <p:attrName>fillcolor</p:attrName>
                                        </p:attrNameLst>
                                      </p:cBhvr>
                                      <p:to>
                                        <p:clrVal>
                                          <a:schemeClr val="accent2"/>
                                        </p:clrVal>
                                      </p:to>
                                    </p:set>
                                    <p:set>
                                      <p:cBhvr>
                                        <p:cTn id="12" dur="500" autoRev="1" fill="hold"/>
                                        <p:tgtEl>
                                          <p:spTgt spid="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609600"/>
            <a:ext cx="8229600" cy="838200"/>
          </a:xfrm>
        </p:spPr>
        <p:txBody>
          <a:bodyPr/>
          <a:lstStyle/>
          <a:p>
            <a:r>
              <a:rPr lang="en-US" dirty="0" smtClean="0">
                <a:solidFill>
                  <a:srgbClr val="21D303"/>
                </a:solidFill>
                <a:latin typeface="Times New Roman" pitchFamily="18" charset="0"/>
                <a:cs typeface="Times New Roman" pitchFamily="18" charset="0"/>
              </a:rPr>
              <a:t>Sampling the Population, why?</a:t>
            </a:r>
            <a:endParaRPr lang="en-US" dirty="0">
              <a:solidFill>
                <a:srgbClr val="21D303"/>
              </a:solidFill>
              <a:latin typeface="Times New Roman" pitchFamily="18" charset="0"/>
              <a:cs typeface="Times New Roman" pitchFamily="18" charset="0"/>
            </a:endParaRPr>
          </a:p>
        </p:txBody>
      </p:sp>
      <p:sp>
        <p:nvSpPr>
          <p:cNvPr id="3" name="Content Placeholder 2"/>
          <p:cNvSpPr>
            <a:spLocks noGrp="1"/>
          </p:cNvSpPr>
          <p:nvPr>
            <p:ph idx="1"/>
          </p:nvPr>
        </p:nvSpPr>
        <p:spPr>
          <a:xfrm>
            <a:off x="304800" y="1905000"/>
            <a:ext cx="8610600" cy="4114800"/>
          </a:xfrm>
        </p:spPr>
        <p:txBody>
          <a:bodyPr>
            <a:normAutofit/>
          </a:bodyPr>
          <a:lstStyle/>
          <a:p>
            <a:pPr marL="514350" indent="-514350">
              <a:buClr>
                <a:srgbClr val="FF0000"/>
              </a:buClr>
              <a:buFont typeface="+mj-lt"/>
              <a:buAutoNum type="arabicParenR"/>
            </a:pPr>
            <a:r>
              <a:rPr lang="en-US" sz="3200" dirty="0" smtClean="0">
                <a:latin typeface="Times New Roman" pitchFamily="18" charset="0"/>
                <a:cs typeface="Times New Roman" pitchFamily="18" charset="0"/>
              </a:rPr>
              <a:t>The destructive nature of certain tests.</a:t>
            </a:r>
          </a:p>
          <a:p>
            <a:pPr marL="514350" indent="-514350">
              <a:buClr>
                <a:srgbClr val="FF0000"/>
              </a:buClr>
              <a:buFont typeface="+mj-lt"/>
              <a:buAutoNum type="arabicParenR"/>
            </a:pPr>
            <a:r>
              <a:rPr lang="en-US" sz="3200" dirty="0" smtClean="0">
                <a:latin typeface="Times New Roman" pitchFamily="18" charset="0"/>
                <a:cs typeface="Times New Roman" pitchFamily="18" charset="0"/>
              </a:rPr>
              <a:t>The physical impossibility of checking all items in the population.</a:t>
            </a:r>
          </a:p>
          <a:p>
            <a:pPr marL="514350" indent="-514350">
              <a:buClr>
                <a:srgbClr val="FF0000"/>
              </a:buClr>
              <a:buFont typeface="+mj-lt"/>
              <a:buAutoNum type="arabicParenR"/>
            </a:pPr>
            <a:r>
              <a:rPr lang="en-US" sz="3200" dirty="0" smtClean="0">
                <a:latin typeface="Times New Roman" pitchFamily="18" charset="0"/>
                <a:cs typeface="Times New Roman" pitchFamily="18" charset="0"/>
              </a:rPr>
              <a:t>The cost of studying all the items in a population is often prohibitive.</a:t>
            </a:r>
          </a:p>
          <a:p>
            <a:pPr marL="514350" indent="-514350">
              <a:buClr>
                <a:srgbClr val="FF0000"/>
              </a:buClr>
              <a:buFont typeface="+mj-lt"/>
              <a:buAutoNum type="arabicParenR"/>
            </a:pPr>
            <a:r>
              <a:rPr lang="en-US" sz="3200" dirty="0" smtClean="0">
                <a:latin typeface="Times New Roman" pitchFamily="18" charset="0"/>
                <a:cs typeface="Times New Roman" pitchFamily="18" charset="0"/>
              </a:rPr>
              <a:t>To contact the whole population would often be time consuming.</a:t>
            </a:r>
          </a:p>
          <a:p>
            <a:pPr marL="514350" indent="-514350">
              <a:buClr>
                <a:srgbClr val="FF0000"/>
              </a:buClr>
              <a:buFont typeface="+mj-lt"/>
              <a:buAutoNum type="arabicParenR"/>
            </a:pPr>
            <a:endParaRPr lang="en-US" sz="3200" dirty="0" smtClean="0">
              <a:latin typeface="Times New Roman" pitchFamily="18" charset="0"/>
              <a:cs typeface="Times New Roman" pitchFamily="18" charset="0"/>
            </a:endParaRPr>
          </a:p>
        </p:txBody>
      </p:sp>
      <p:sp>
        <p:nvSpPr>
          <p:cNvPr id="4" name="Slide Number Placeholder 3"/>
          <p:cNvSpPr>
            <a:spLocks noGrp="1"/>
          </p:cNvSpPr>
          <p:nvPr>
            <p:ph type="sldNum" sz="quarter" idx="12"/>
          </p:nvPr>
        </p:nvSpPr>
        <p:spPr/>
        <p:txBody>
          <a:bodyPr/>
          <a:lstStyle/>
          <a:p>
            <a:fld id="{BD13CB69-C11B-4586-B2A4-1F995E803182}" type="slidenum">
              <a:rPr lang="en-US" smtClean="0"/>
              <a:pPr/>
              <a:t>4</a:t>
            </a:fld>
            <a:endParaRPr lang="en-US" dirty="0"/>
          </a:p>
        </p:txBody>
      </p:sp>
      <p:sp>
        <p:nvSpPr>
          <p:cNvPr id="5" name="Slide Number Placeholder 3"/>
          <p:cNvSpPr txBox="1">
            <a:spLocks/>
          </p:cNvSpPr>
          <p:nvPr/>
        </p:nvSpPr>
        <p:spPr>
          <a:xfrm>
            <a:off x="-5867400" y="6294120"/>
            <a:ext cx="5867400" cy="533400"/>
          </a:xfrm>
          <a:prstGeom prst="rect">
            <a:avLst/>
          </a:prstGeom>
        </p:spPr>
        <p:txBody>
          <a:bodyPr vert="horz" lIns="0" tIns="0" rIns="0" bIns="0" anchor="b"/>
          <a:lstStyle/>
          <a:p>
            <a:pPr marL="0" marR="0" lvl="0" indent="0" defTabSz="914400" rtl="0" eaLnBrk="1" fontAlgn="auto" latinLnBrk="0" hangingPunct="1">
              <a:lnSpc>
                <a:spcPct val="100000"/>
              </a:lnSpc>
              <a:spcBef>
                <a:spcPts val="0"/>
              </a:spcBef>
              <a:spcAft>
                <a:spcPts val="0"/>
              </a:spcAft>
              <a:buClrTx/>
              <a:buSzTx/>
              <a:buFontTx/>
              <a:buNone/>
              <a:tabLst/>
              <a:defRPr/>
            </a:pPr>
            <a:r>
              <a:rPr lang="en-US" dirty="0" smtClean="0">
                <a:solidFill>
                  <a:srgbClr val="FFC000"/>
                </a:solidFill>
                <a:latin typeface="Times New Roman" pitchFamily="18" charset="0"/>
                <a:cs typeface="Times New Roman" pitchFamily="18" charset="0"/>
                <a:sym typeface="Webdings"/>
              </a:rPr>
              <a:t></a:t>
            </a:r>
            <a:r>
              <a:rPr lang="en-US" dirty="0" smtClean="0">
                <a:solidFill>
                  <a:srgbClr val="0000FF"/>
                </a:solidFill>
                <a:latin typeface="Times New Roman" pitchFamily="18" charset="0"/>
                <a:cs typeface="Times New Roman" pitchFamily="18" charset="0"/>
              </a:rPr>
              <a:t>Prepared and taught by </a:t>
            </a:r>
            <a:r>
              <a:rPr lang="en-US" b="1" dirty="0" err="1" smtClean="0">
                <a:solidFill>
                  <a:srgbClr val="FF0000"/>
                </a:solidFill>
                <a:latin typeface="Times New Roman" pitchFamily="18" charset="0"/>
                <a:cs typeface="Times New Roman" pitchFamily="18" charset="0"/>
              </a:rPr>
              <a:t>Mong</a:t>
            </a:r>
            <a:r>
              <a:rPr lang="en-US" b="1" dirty="0" smtClean="0">
                <a:solidFill>
                  <a:srgbClr val="FF0000"/>
                </a:solidFill>
                <a:latin typeface="Times New Roman" pitchFamily="18" charset="0"/>
                <a:cs typeface="Times New Roman" pitchFamily="18" charset="0"/>
              </a:rPr>
              <a:t> Mara</a:t>
            </a:r>
            <a:r>
              <a:rPr lang="en-US" b="1" dirty="0" smtClean="0">
                <a:solidFill>
                  <a:srgbClr val="0000FF"/>
                </a:solidFill>
                <a:latin typeface="Times New Roman" pitchFamily="18" charset="0"/>
                <a:cs typeface="Times New Roman" pitchFamily="18" charset="0"/>
              </a:rPr>
              <a:t>, contact: 012 488 812 </a:t>
            </a:r>
            <a:endParaRPr kumimoji="0" lang="en-US" b="0" i="0" u="none" strike="noStrike" kern="1200" cap="none" spc="0" normalizeH="0" baseline="0" noProof="0" dirty="0">
              <a:ln>
                <a:noFill/>
              </a:ln>
              <a:solidFill>
                <a:srgbClr val="0000FF"/>
              </a:solidFill>
              <a:effectLst/>
              <a:uLnTx/>
              <a:uFillTx/>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repeatCount="indefinite"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00" fill="hold"/>
                                        <p:tgtEl>
                                          <p:spTgt spid="5"/>
                                        </p:tgtEl>
                                        <p:attrNameLst>
                                          <p:attrName>ppt_x</p:attrName>
                                        </p:attrNameLst>
                                      </p:cBhvr>
                                      <p:tavLst>
                                        <p:tav tm="0">
                                          <p:val>
                                            <p:strVal val="1+#ppt_w/2"/>
                                          </p:val>
                                        </p:tav>
                                        <p:tav tm="100000">
                                          <p:val>
                                            <p:strVal val="#ppt_x"/>
                                          </p:val>
                                        </p:tav>
                                      </p:tavLst>
                                    </p:anim>
                                    <p:anim calcmode="lin" valueType="num">
                                      <p:cBhvr additive="base">
                                        <p:cTn id="8" dur="30000" fill="hold"/>
                                        <p:tgtEl>
                                          <p:spTgt spid="5"/>
                                        </p:tgtEl>
                                        <p:attrNameLst>
                                          <p:attrName>ppt_y</p:attrName>
                                        </p:attrNameLst>
                                      </p:cBhvr>
                                      <p:tavLst>
                                        <p:tav tm="0">
                                          <p:val>
                                            <p:strVal val="#ppt_y"/>
                                          </p:val>
                                        </p:tav>
                                        <p:tav tm="100000">
                                          <p:val>
                                            <p:strVal val="#ppt_y"/>
                                          </p:val>
                                        </p:tav>
                                      </p:tavLst>
                                    </p:anim>
                                  </p:childTnLst>
                                </p:cTn>
                              </p:par>
                              <p:par>
                                <p:cTn id="9" presetID="20" presetClass="emph" presetSubtype="0" repeatCount="indefinite" fill="hold" grpId="0" nodeType="withEffect">
                                  <p:stCondLst>
                                    <p:cond delay="0"/>
                                  </p:stCondLst>
                                  <p:endCondLst>
                                    <p:cond evt="onNext" delay="0">
                                      <p:tgtEl>
                                        <p:sldTgt/>
                                      </p:tgtEl>
                                    </p:cond>
                                  </p:endCondLst>
                                  <p:iterate type="lt">
                                    <p:tmPct val="10000"/>
                                  </p:iterate>
                                  <p:childTnLst>
                                    <p:set>
                                      <p:cBhvr override="childStyle">
                                        <p:cTn id="10" dur="500" autoRev="1" fill="hold"/>
                                        <p:tgtEl>
                                          <p:spTgt spid="2"/>
                                        </p:tgtEl>
                                        <p:attrNameLst>
                                          <p:attrName>style.color</p:attrName>
                                        </p:attrNameLst>
                                      </p:cBhvr>
                                      <p:to>
                                        <p:clrVal>
                                          <a:schemeClr val="accent2"/>
                                        </p:clrVal>
                                      </p:to>
                                    </p:set>
                                    <p:set>
                                      <p:cBhvr>
                                        <p:cTn id="11" dur="500" autoRev="1" fill="hold"/>
                                        <p:tgtEl>
                                          <p:spTgt spid="2"/>
                                        </p:tgtEl>
                                        <p:attrNameLst>
                                          <p:attrName>fillcolor</p:attrName>
                                        </p:attrNameLst>
                                      </p:cBhvr>
                                      <p:to>
                                        <p:clrVal>
                                          <a:schemeClr val="accent2"/>
                                        </p:clrVal>
                                      </p:to>
                                    </p:set>
                                    <p:set>
                                      <p:cBhvr>
                                        <p:cTn id="12" dur="500" autoRev="1" fill="hold"/>
                                        <p:tgtEl>
                                          <p:spTgt spid="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04800"/>
            <a:ext cx="9144000" cy="990600"/>
          </a:xfrm>
        </p:spPr>
        <p:txBody>
          <a:bodyPr>
            <a:normAutofit/>
          </a:bodyPr>
          <a:lstStyle/>
          <a:p>
            <a:pPr algn="ctr"/>
            <a:r>
              <a:rPr lang="en-US" sz="4400" b="1" dirty="0" smtClean="0"/>
              <a:t>Example 6 (continued)</a:t>
            </a:r>
            <a:endParaRPr lang="en-US" sz="4400" b="1" dirty="0">
              <a:solidFill>
                <a:srgbClr val="FF0000"/>
              </a:solidFill>
              <a:latin typeface="Times New Roman" pitchFamily="18" charset="0"/>
              <a:cs typeface="Times New Roman" pitchFamily="18" charset="0"/>
            </a:endParaRPr>
          </a:p>
        </p:txBody>
      </p:sp>
      <p:sp>
        <p:nvSpPr>
          <p:cNvPr id="4" name="Slide Number Placeholder 3"/>
          <p:cNvSpPr>
            <a:spLocks noGrp="1"/>
          </p:cNvSpPr>
          <p:nvPr>
            <p:ph type="sldNum" sz="quarter" idx="12"/>
          </p:nvPr>
        </p:nvSpPr>
        <p:spPr/>
        <p:txBody>
          <a:bodyPr/>
          <a:lstStyle/>
          <a:p>
            <a:fld id="{BD13CB69-C11B-4586-B2A4-1F995E803182}" type="slidenum">
              <a:rPr lang="en-US" sz="1600" smtClean="0">
                <a:latin typeface="Times New Roman" pitchFamily="18" charset="0"/>
                <a:cs typeface="Times New Roman" pitchFamily="18" charset="0"/>
              </a:rPr>
              <a:pPr/>
              <a:t>40</a:t>
            </a:fld>
            <a:endParaRPr lang="en-US" dirty="0">
              <a:latin typeface="Times New Roman" pitchFamily="18" charset="0"/>
              <a:cs typeface="Times New Roman" pitchFamily="18" charset="0"/>
            </a:endParaRPr>
          </a:p>
        </p:txBody>
      </p:sp>
      <p:sp>
        <p:nvSpPr>
          <p:cNvPr id="5" name="Slide Number Placeholder 3"/>
          <p:cNvSpPr txBox="1">
            <a:spLocks/>
          </p:cNvSpPr>
          <p:nvPr/>
        </p:nvSpPr>
        <p:spPr>
          <a:xfrm>
            <a:off x="-5867400" y="6294120"/>
            <a:ext cx="5867400" cy="533400"/>
          </a:xfrm>
          <a:prstGeom prst="rect">
            <a:avLst/>
          </a:prstGeom>
        </p:spPr>
        <p:txBody>
          <a:bodyPr vert="horz" lIns="0" tIns="0" rIns="0" bIns="0" anchor="b"/>
          <a:lstStyle/>
          <a:p>
            <a:pPr marL="0" marR="0" lvl="0" indent="0" defTabSz="914400" rtl="0" eaLnBrk="1" fontAlgn="auto" latinLnBrk="0" hangingPunct="1">
              <a:lnSpc>
                <a:spcPct val="100000"/>
              </a:lnSpc>
              <a:spcBef>
                <a:spcPts val="0"/>
              </a:spcBef>
              <a:spcAft>
                <a:spcPts val="0"/>
              </a:spcAft>
              <a:buClrTx/>
              <a:buSzTx/>
              <a:buFontTx/>
              <a:buNone/>
              <a:tabLst/>
              <a:defRPr/>
            </a:pPr>
            <a:r>
              <a:rPr lang="en-US" dirty="0" smtClean="0">
                <a:solidFill>
                  <a:srgbClr val="FFC000"/>
                </a:solidFill>
                <a:latin typeface="Times New Roman" pitchFamily="18" charset="0"/>
                <a:cs typeface="Times New Roman" pitchFamily="18" charset="0"/>
                <a:sym typeface="Webdings"/>
              </a:rPr>
              <a:t></a:t>
            </a:r>
            <a:r>
              <a:rPr lang="en-US" dirty="0" smtClean="0">
                <a:solidFill>
                  <a:srgbClr val="0000FF"/>
                </a:solidFill>
                <a:latin typeface="Times New Roman" pitchFamily="18" charset="0"/>
                <a:cs typeface="Times New Roman" pitchFamily="18" charset="0"/>
              </a:rPr>
              <a:t>Prepared and taught by </a:t>
            </a:r>
            <a:r>
              <a:rPr lang="en-US" b="1" dirty="0" err="1" smtClean="0">
                <a:solidFill>
                  <a:srgbClr val="FF0000"/>
                </a:solidFill>
                <a:latin typeface="Times New Roman" pitchFamily="18" charset="0"/>
                <a:cs typeface="Times New Roman" pitchFamily="18" charset="0"/>
              </a:rPr>
              <a:t>Mong</a:t>
            </a:r>
            <a:r>
              <a:rPr lang="en-US" b="1" dirty="0" smtClean="0">
                <a:solidFill>
                  <a:srgbClr val="FF0000"/>
                </a:solidFill>
                <a:latin typeface="Times New Roman" pitchFamily="18" charset="0"/>
                <a:cs typeface="Times New Roman" pitchFamily="18" charset="0"/>
              </a:rPr>
              <a:t> Mara</a:t>
            </a:r>
            <a:r>
              <a:rPr lang="en-US" b="1" dirty="0" smtClean="0">
                <a:solidFill>
                  <a:srgbClr val="0000FF"/>
                </a:solidFill>
                <a:latin typeface="Times New Roman" pitchFamily="18" charset="0"/>
                <a:cs typeface="Times New Roman" pitchFamily="18" charset="0"/>
              </a:rPr>
              <a:t>, contact: 012 488 812 </a:t>
            </a:r>
            <a:endParaRPr kumimoji="0" lang="en-US" b="0" i="0" u="none" strike="noStrike" kern="1200" cap="none" spc="0" normalizeH="0" baseline="0" noProof="0" dirty="0">
              <a:ln>
                <a:noFill/>
              </a:ln>
              <a:solidFill>
                <a:srgbClr val="0000FF"/>
              </a:solidFill>
              <a:effectLst/>
              <a:uLnTx/>
              <a:uFillTx/>
              <a:latin typeface="Times New Roman" pitchFamily="18" charset="0"/>
              <a:cs typeface="Times New Roman" pitchFamily="18" charset="0"/>
            </a:endParaRPr>
          </a:p>
        </p:txBody>
      </p:sp>
      <p:sp>
        <p:nvSpPr>
          <p:cNvPr id="12" name="TextBox 11"/>
          <p:cNvSpPr txBox="1"/>
          <p:nvPr/>
        </p:nvSpPr>
        <p:spPr>
          <a:xfrm>
            <a:off x="381000" y="1905000"/>
            <a:ext cx="8534400" cy="4031873"/>
          </a:xfrm>
          <a:prstGeom prst="rect">
            <a:avLst/>
          </a:prstGeom>
          <a:noFill/>
        </p:spPr>
        <p:txBody>
          <a:bodyPr wrap="square" rtlCol="0">
            <a:spAutoFit/>
          </a:bodyPr>
          <a:lstStyle/>
          <a:p>
            <a:pPr marL="288925" indent="-288925">
              <a:buFont typeface="Courier New" pitchFamily="49" charset="0"/>
              <a:buChar char="o"/>
            </a:pPr>
            <a:r>
              <a:rPr lang="en-US" sz="3200" dirty="0" smtClean="0">
                <a:latin typeface="Times New Roman" pitchFamily="18" charset="0"/>
                <a:cs typeface="Times New Roman" pitchFamily="18" charset="0"/>
              </a:rPr>
              <a:t>If 100 intervals are constructed , 95 of which would contained the population proportion.</a:t>
            </a:r>
          </a:p>
          <a:p>
            <a:pPr marL="288925" indent="-288925">
              <a:buFont typeface="Courier New" pitchFamily="49" charset="0"/>
              <a:buChar char="o"/>
            </a:pPr>
            <a:r>
              <a:rPr lang="en-US" sz="3200" dirty="0" smtClean="0">
                <a:latin typeface="Times New Roman" pitchFamily="18" charset="0"/>
                <a:cs typeface="Times New Roman" pitchFamily="18" charset="0"/>
              </a:rPr>
              <a:t>Assume that at least ¾ of the union members must approve the merge. Base on the sample result, when all union members vote, the proposal will probably pass because 0.75 lies below the interval 0.7825 and 0.8175.</a:t>
            </a:r>
          </a:p>
          <a:p>
            <a:pPr marL="288925" indent="-288925">
              <a:buFont typeface="Courier New" pitchFamily="49" charset="0"/>
              <a:buChar char="o"/>
            </a:pPr>
            <a:endParaRPr lang="en-US" sz="3200" dirty="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repeatCount="indefinite"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00" fill="hold"/>
                                        <p:tgtEl>
                                          <p:spTgt spid="5"/>
                                        </p:tgtEl>
                                        <p:attrNameLst>
                                          <p:attrName>ppt_x</p:attrName>
                                        </p:attrNameLst>
                                      </p:cBhvr>
                                      <p:tavLst>
                                        <p:tav tm="0">
                                          <p:val>
                                            <p:strVal val="1+#ppt_w/2"/>
                                          </p:val>
                                        </p:tav>
                                        <p:tav tm="100000">
                                          <p:val>
                                            <p:strVal val="#ppt_x"/>
                                          </p:val>
                                        </p:tav>
                                      </p:tavLst>
                                    </p:anim>
                                    <p:anim calcmode="lin" valueType="num">
                                      <p:cBhvr additive="base">
                                        <p:cTn id="8" dur="30000" fill="hold"/>
                                        <p:tgtEl>
                                          <p:spTgt spid="5"/>
                                        </p:tgtEl>
                                        <p:attrNameLst>
                                          <p:attrName>ppt_y</p:attrName>
                                        </p:attrNameLst>
                                      </p:cBhvr>
                                      <p:tavLst>
                                        <p:tav tm="0">
                                          <p:val>
                                            <p:strVal val="#ppt_y"/>
                                          </p:val>
                                        </p:tav>
                                        <p:tav tm="100000">
                                          <p:val>
                                            <p:strVal val="#ppt_y"/>
                                          </p:val>
                                        </p:tav>
                                      </p:tavLst>
                                    </p:anim>
                                  </p:childTnLst>
                                </p:cTn>
                              </p:par>
                              <p:par>
                                <p:cTn id="9" presetID="20" presetClass="emph" presetSubtype="0" repeatCount="indefinite" fill="hold" grpId="0" nodeType="withEffect">
                                  <p:stCondLst>
                                    <p:cond delay="0"/>
                                  </p:stCondLst>
                                  <p:endCondLst>
                                    <p:cond evt="onNext" delay="0">
                                      <p:tgtEl>
                                        <p:sldTgt/>
                                      </p:tgtEl>
                                    </p:cond>
                                  </p:endCondLst>
                                  <p:iterate type="lt">
                                    <p:tmPct val="10000"/>
                                  </p:iterate>
                                  <p:childTnLst>
                                    <p:set>
                                      <p:cBhvr override="childStyle">
                                        <p:cTn id="10" dur="500" autoRev="1" fill="hold"/>
                                        <p:tgtEl>
                                          <p:spTgt spid="2"/>
                                        </p:tgtEl>
                                        <p:attrNameLst>
                                          <p:attrName>style.color</p:attrName>
                                        </p:attrNameLst>
                                      </p:cBhvr>
                                      <p:to>
                                        <p:clrVal>
                                          <a:schemeClr val="accent2"/>
                                        </p:clrVal>
                                      </p:to>
                                    </p:set>
                                    <p:set>
                                      <p:cBhvr>
                                        <p:cTn id="11" dur="500" autoRev="1" fill="hold"/>
                                        <p:tgtEl>
                                          <p:spTgt spid="2"/>
                                        </p:tgtEl>
                                        <p:attrNameLst>
                                          <p:attrName>fillcolor</p:attrName>
                                        </p:attrNameLst>
                                      </p:cBhvr>
                                      <p:to>
                                        <p:clrVal>
                                          <a:schemeClr val="accent2"/>
                                        </p:clrVal>
                                      </p:to>
                                    </p:set>
                                    <p:set>
                                      <p:cBhvr>
                                        <p:cTn id="12" dur="500" autoRev="1" fill="hold"/>
                                        <p:tgtEl>
                                          <p:spTgt spid="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04800"/>
            <a:ext cx="9144000" cy="990600"/>
          </a:xfrm>
        </p:spPr>
        <p:txBody>
          <a:bodyPr>
            <a:normAutofit/>
          </a:bodyPr>
          <a:lstStyle/>
          <a:p>
            <a:pPr algn="ctr"/>
            <a:r>
              <a:rPr lang="en-US" sz="4400" b="1" dirty="0" smtClean="0"/>
              <a:t>Finite-Population Correction Factor</a:t>
            </a:r>
            <a:endParaRPr lang="en-US" sz="4400" b="1" dirty="0">
              <a:solidFill>
                <a:srgbClr val="FF0000"/>
              </a:solidFill>
              <a:latin typeface="Times New Roman" pitchFamily="18" charset="0"/>
              <a:cs typeface="Times New Roman" pitchFamily="18" charset="0"/>
            </a:endParaRPr>
          </a:p>
        </p:txBody>
      </p:sp>
      <p:sp>
        <p:nvSpPr>
          <p:cNvPr id="4" name="Slide Number Placeholder 3"/>
          <p:cNvSpPr>
            <a:spLocks noGrp="1"/>
          </p:cNvSpPr>
          <p:nvPr>
            <p:ph type="sldNum" sz="quarter" idx="12"/>
          </p:nvPr>
        </p:nvSpPr>
        <p:spPr/>
        <p:txBody>
          <a:bodyPr/>
          <a:lstStyle/>
          <a:p>
            <a:fld id="{BD13CB69-C11B-4586-B2A4-1F995E803182}" type="slidenum">
              <a:rPr lang="en-US" sz="1600" smtClean="0">
                <a:latin typeface="Times New Roman" pitchFamily="18" charset="0"/>
                <a:cs typeface="Times New Roman" pitchFamily="18" charset="0"/>
              </a:rPr>
              <a:pPr/>
              <a:t>41</a:t>
            </a:fld>
            <a:endParaRPr lang="en-US" dirty="0">
              <a:latin typeface="Times New Roman" pitchFamily="18" charset="0"/>
              <a:cs typeface="Times New Roman" pitchFamily="18" charset="0"/>
            </a:endParaRPr>
          </a:p>
        </p:txBody>
      </p:sp>
      <p:sp>
        <p:nvSpPr>
          <p:cNvPr id="5" name="Slide Number Placeholder 3"/>
          <p:cNvSpPr txBox="1">
            <a:spLocks/>
          </p:cNvSpPr>
          <p:nvPr/>
        </p:nvSpPr>
        <p:spPr>
          <a:xfrm>
            <a:off x="-5867400" y="6294120"/>
            <a:ext cx="5867400" cy="533400"/>
          </a:xfrm>
          <a:prstGeom prst="rect">
            <a:avLst/>
          </a:prstGeom>
        </p:spPr>
        <p:txBody>
          <a:bodyPr vert="horz" lIns="0" tIns="0" rIns="0" bIns="0" anchor="b"/>
          <a:lstStyle/>
          <a:p>
            <a:pPr marL="0" marR="0" lvl="0" indent="0" defTabSz="914400" rtl="0" eaLnBrk="1" fontAlgn="auto" latinLnBrk="0" hangingPunct="1">
              <a:lnSpc>
                <a:spcPct val="100000"/>
              </a:lnSpc>
              <a:spcBef>
                <a:spcPts val="0"/>
              </a:spcBef>
              <a:spcAft>
                <a:spcPts val="0"/>
              </a:spcAft>
              <a:buClrTx/>
              <a:buSzTx/>
              <a:buFontTx/>
              <a:buNone/>
              <a:tabLst/>
              <a:defRPr/>
            </a:pPr>
            <a:r>
              <a:rPr lang="en-US" dirty="0" smtClean="0">
                <a:solidFill>
                  <a:srgbClr val="FFC000"/>
                </a:solidFill>
                <a:latin typeface="Times New Roman" pitchFamily="18" charset="0"/>
                <a:cs typeface="Times New Roman" pitchFamily="18" charset="0"/>
                <a:sym typeface="Webdings"/>
              </a:rPr>
              <a:t></a:t>
            </a:r>
            <a:r>
              <a:rPr lang="en-US" dirty="0" smtClean="0">
                <a:solidFill>
                  <a:srgbClr val="0000FF"/>
                </a:solidFill>
                <a:latin typeface="Times New Roman" pitchFamily="18" charset="0"/>
                <a:cs typeface="Times New Roman" pitchFamily="18" charset="0"/>
              </a:rPr>
              <a:t>Prepared and taught by </a:t>
            </a:r>
            <a:r>
              <a:rPr lang="en-US" b="1" dirty="0" err="1" smtClean="0">
                <a:solidFill>
                  <a:srgbClr val="FF0000"/>
                </a:solidFill>
                <a:latin typeface="Times New Roman" pitchFamily="18" charset="0"/>
                <a:cs typeface="Times New Roman" pitchFamily="18" charset="0"/>
              </a:rPr>
              <a:t>Mong</a:t>
            </a:r>
            <a:r>
              <a:rPr lang="en-US" b="1" dirty="0" smtClean="0">
                <a:solidFill>
                  <a:srgbClr val="FF0000"/>
                </a:solidFill>
                <a:latin typeface="Times New Roman" pitchFamily="18" charset="0"/>
                <a:cs typeface="Times New Roman" pitchFamily="18" charset="0"/>
              </a:rPr>
              <a:t> Mara</a:t>
            </a:r>
            <a:r>
              <a:rPr lang="en-US" b="1" dirty="0" smtClean="0">
                <a:solidFill>
                  <a:srgbClr val="0000FF"/>
                </a:solidFill>
                <a:latin typeface="Times New Roman" pitchFamily="18" charset="0"/>
                <a:cs typeface="Times New Roman" pitchFamily="18" charset="0"/>
              </a:rPr>
              <a:t>, contact: 012 488 812 </a:t>
            </a:r>
            <a:endParaRPr kumimoji="0" lang="en-US" b="0" i="0" u="none" strike="noStrike" kern="1200" cap="none" spc="0" normalizeH="0" baseline="0" noProof="0" dirty="0">
              <a:ln>
                <a:noFill/>
              </a:ln>
              <a:solidFill>
                <a:srgbClr val="0000FF"/>
              </a:solidFill>
              <a:effectLst/>
              <a:uLnTx/>
              <a:uFillTx/>
              <a:latin typeface="Times New Roman" pitchFamily="18" charset="0"/>
              <a:cs typeface="Times New Roman" pitchFamily="18" charset="0"/>
            </a:endParaRPr>
          </a:p>
        </p:txBody>
      </p:sp>
      <p:sp>
        <p:nvSpPr>
          <p:cNvPr id="12" name="TextBox 11"/>
          <p:cNvSpPr txBox="1"/>
          <p:nvPr/>
        </p:nvSpPr>
        <p:spPr>
          <a:xfrm>
            <a:off x="152400" y="1524000"/>
            <a:ext cx="8534400" cy="3539430"/>
          </a:xfrm>
          <a:prstGeom prst="rect">
            <a:avLst/>
          </a:prstGeom>
          <a:noFill/>
        </p:spPr>
        <p:txBody>
          <a:bodyPr wrap="square" rtlCol="0">
            <a:spAutoFit/>
          </a:bodyPr>
          <a:lstStyle/>
          <a:p>
            <a:pPr marL="288925" indent="-288925">
              <a:buFont typeface="Courier New" pitchFamily="49" charset="0"/>
              <a:buChar char="o"/>
            </a:pPr>
            <a:r>
              <a:rPr lang="en-US" sz="3200" dirty="0" smtClean="0">
                <a:latin typeface="Times New Roman" pitchFamily="18" charset="0"/>
                <a:cs typeface="Times New Roman" pitchFamily="18" charset="0"/>
              </a:rPr>
              <a:t>Population that has a fixed upper bound is said to be finite.</a:t>
            </a:r>
          </a:p>
          <a:p>
            <a:pPr marL="288925" indent="-288925">
              <a:buFont typeface="Courier New" pitchFamily="49" charset="0"/>
              <a:buChar char="o"/>
            </a:pPr>
            <a:r>
              <a:rPr lang="en-US" sz="3200" dirty="0" smtClean="0">
                <a:latin typeface="Times New Roman" pitchFamily="18" charset="0"/>
                <a:cs typeface="Times New Roman" pitchFamily="18" charset="0"/>
              </a:rPr>
              <a:t>For a finite population of size N and the sample of size n, the </a:t>
            </a:r>
            <a:r>
              <a:rPr lang="en-US" sz="3200" dirty="0" smtClean="0">
                <a:solidFill>
                  <a:srgbClr val="0000FF"/>
                </a:solidFill>
                <a:latin typeface="Times New Roman" pitchFamily="18" charset="0"/>
                <a:cs typeface="Times New Roman" pitchFamily="18" charset="0"/>
              </a:rPr>
              <a:t>adjustment </a:t>
            </a:r>
            <a:r>
              <a:rPr lang="en-US" sz="3200" dirty="0" smtClean="0">
                <a:latin typeface="Times New Roman" pitchFamily="18" charset="0"/>
                <a:cs typeface="Times New Roman" pitchFamily="18" charset="0"/>
              </a:rPr>
              <a:t>is made to the standard errors of the sample means and the proportion</a:t>
            </a:r>
          </a:p>
          <a:p>
            <a:pPr marL="288925" indent="-288925">
              <a:buFont typeface="Courier New" pitchFamily="49" charset="0"/>
              <a:buChar char="o"/>
            </a:pPr>
            <a:r>
              <a:rPr lang="en-US" sz="3200" dirty="0" smtClean="0">
                <a:latin typeface="Times New Roman" pitchFamily="18" charset="0"/>
                <a:cs typeface="Times New Roman" pitchFamily="18" charset="0"/>
              </a:rPr>
              <a:t>Standard Error of the sample means, using a </a:t>
            </a:r>
            <a:r>
              <a:rPr lang="en-US" sz="3200" dirty="0" smtClean="0">
                <a:solidFill>
                  <a:srgbClr val="0000FF"/>
                </a:solidFill>
                <a:latin typeface="Times New Roman" pitchFamily="18" charset="0"/>
                <a:cs typeface="Times New Roman" pitchFamily="18" charset="0"/>
              </a:rPr>
              <a:t>correction factor </a:t>
            </a:r>
            <a:endParaRPr lang="en-US" sz="3200" dirty="0">
              <a:solidFill>
                <a:srgbClr val="0000FF"/>
              </a:solidFill>
              <a:latin typeface="Times New Roman" pitchFamily="18" charset="0"/>
              <a:cs typeface="Times New Roman" pitchFamily="18" charset="0"/>
            </a:endParaRPr>
          </a:p>
        </p:txBody>
      </p:sp>
      <p:graphicFrame>
        <p:nvGraphicFramePr>
          <p:cNvPr id="6" name="Object 5"/>
          <p:cNvGraphicFramePr>
            <a:graphicFrameLocks noChangeAspect="1"/>
          </p:cNvGraphicFramePr>
          <p:nvPr/>
        </p:nvGraphicFramePr>
        <p:xfrm>
          <a:off x="2895600" y="5029200"/>
          <a:ext cx="3598333" cy="1524000"/>
        </p:xfrm>
        <a:graphic>
          <a:graphicData uri="http://schemas.openxmlformats.org/presentationml/2006/ole">
            <p:oleObj spid="_x0000_s53250" name="Equation" r:id="rId4" imgW="1079280" imgH="457200" progId="Equation.DSMT4">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repeatCount="indefinite"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00" fill="hold"/>
                                        <p:tgtEl>
                                          <p:spTgt spid="5"/>
                                        </p:tgtEl>
                                        <p:attrNameLst>
                                          <p:attrName>ppt_x</p:attrName>
                                        </p:attrNameLst>
                                      </p:cBhvr>
                                      <p:tavLst>
                                        <p:tav tm="0">
                                          <p:val>
                                            <p:strVal val="1+#ppt_w/2"/>
                                          </p:val>
                                        </p:tav>
                                        <p:tav tm="100000">
                                          <p:val>
                                            <p:strVal val="#ppt_x"/>
                                          </p:val>
                                        </p:tav>
                                      </p:tavLst>
                                    </p:anim>
                                    <p:anim calcmode="lin" valueType="num">
                                      <p:cBhvr additive="base">
                                        <p:cTn id="8" dur="30000" fill="hold"/>
                                        <p:tgtEl>
                                          <p:spTgt spid="5"/>
                                        </p:tgtEl>
                                        <p:attrNameLst>
                                          <p:attrName>ppt_y</p:attrName>
                                        </p:attrNameLst>
                                      </p:cBhvr>
                                      <p:tavLst>
                                        <p:tav tm="0">
                                          <p:val>
                                            <p:strVal val="#ppt_y"/>
                                          </p:val>
                                        </p:tav>
                                        <p:tav tm="100000">
                                          <p:val>
                                            <p:strVal val="#ppt_y"/>
                                          </p:val>
                                        </p:tav>
                                      </p:tavLst>
                                    </p:anim>
                                  </p:childTnLst>
                                </p:cTn>
                              </p:par>
                              <p:par>
                                <p:cTn id="9" presetID="20" presetClass="emph" presetSubtype="0" repeatCount="indefinite" fill="hold" grpId="0" nodeType="withEffect">
                                  <p:stCondLst>
                                    <p:cond delay="0"/>
                                  </p:stCondLst>
                                  <p:endCondLst>
                                    <p:cond evt="onNext" delay="0">
                                      <p:tgtEl>
                                        <p:sldTgt/>
                                      </p:tgtEl>
                                    </p:cond>
                                  </p:endCondLst>
                                  <p:iterate type="lt">
                                    <p:tmPct val="10000"/>
                                  </p:iterate>
                                  <p:childTnLst>
                                    <p:set>
                                      <p:cBhvr override="childStyle">
                                        <p:cTn id="10" dur="500" autoRev="1" fill="hold"/>
                                        <p:tgtEl>
                                          <p:spTgt spid="2"/>
                                        </p:tgtEl>
                                        <p:attrNameLst>
                                          <p:attrName>style.color</p:attrName>
                                        </p:attrNameLst>
                                      </p:cBhvr>
                                      <p:to>
                                        <p:clrVal>
                                          <a:schemeClr val="accent2"/>
                                        </p:clrVal>
                                      </p:to>
                                    </p:set>
                                    <p:set>
                                      <p:cBhvr>
                                        <p:cTn id="11" dur="500" autoRev="1" fill="hold"/>
                                        <p:tgtEl>
                                          <p:spTgt spid="2"/>
                                        </p:tgtEl>
                                        <p:attrNameLst>
                                          <p:attrName>fillcolor</p:attrName>
                                        </p:attrNameLst>
                                      </p:cBhvr>
                                      <p:to>
                                        <p:clrVal>
                                          <a:schemeClr val="accent2"/>
                                        </p:clrVal>
                                      </p:to>
                                    </p:set>
                                    <p:set>
                                      <p:cBhvr>
                                        <p:cTn id="12" dur="500" autoRev="1" fill="hold"/>
                                        <p:tgtEl>
                                          <p:spTgt spid="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04800"/>
            <a:ext cx="9144000" cy="990600"/>
          </a:xfrm>
        </p:spPr>
        <p:txBody>
          <a:bodyPr>
            <a:normAutofit/>
          </a:bodyPr>
          <a:lstStyle/>
          <a:p>
            <a:pPr algn="ctr"/>
            <a:r>
              <a:rPr lang="en-US" sz="4400" b="1" dirty="0" smtClean="0"/>
              <a:t>Finite-Population Correction Factor</a:t>
            </a:r>
            <a:endParaRPr lang="en-US" sz="4400" b="1" dirty="0">
              <a:solidFill>
                <a:srgbClr val="FF0000"/>
              </a:solidFill>
              <a:latin typeface="Times New Roman" pitchFamily="18" charset="0"/>
              <a:cs typeface="Times New Roman" pitchFamily="18" charset="0"/>
            </a:endParaRPr>
          </a:p>
        </p:txBody>
      </p:sp>
      <p:sp>
        <p:nvSpPr>
          <p:cNvPr id="4" name="Slide Number Placeholder 3"/>
          <p:cNvSpPr>
            <a:spLocks noGrp="1"/>
          </p:cNvSpPr>
          <p:nvPr>
            <p:ph type="sldNum" sz="quarter" idx="12"/>
          </p:nvPr>
        </p:nvSpPr>
        <p:spPr/>
        <p:txBody>
          <a:bodyPr/>
          <a:lstStyle/>
          <a:p>
            <a:fld id="{BD13CB69-C11B-4586-B2A4-1F995E803182}" type="slidenum">
              <a:rPr lang="en-US" sz="1600" smtClean="0">
                <a:latin typeface="Times New Roman" pitchFamily="18" charset="0"/>
                <a:cs typeface="Times New Roman" pitchFamily="18" charset="0"/>
              </a:rPr>
              <a:pPr/>
              <a:t>42</a:t>
            </a:fld>
            <a:endParaRPr lang="en-US" dirty="0">
              <a:latin typeface="Times New Roman" pitchFamily="18" charset="0"/>
              <a:cs typeface="Times New Roman" pitchFamily="18" charset="0"/>
            </a:endParaRPr>
          </a:p>
        </p:txBody>
      </p:sp>
      <p:sp>
        <p:nvSpPr>
          <p:cNvPr id="5" name="Slide Number Placeholder 3"/>
          <p:cNvSpPr txBox="1">
            <a:spLocks/>
          </p:cNvSpPr>
          <p:nvPr/>
        </p:nvSpPr>
        <p:spPr>
          <a:xfrm>
            <a:off x="-5867400" y="6294120"/>
            <a:ext cx="5867400" cy="533400"/>
          </a:xfrm>
          <a:prstGeom prst="rect">
            <a:avLst/>
          </a:prstGeom>
        </p:spPr>
        <p:txBody>
          <a:bodyPr vert="horz" lIns="0" tIns="0" rIns="0" bIns="0" anchor="b"/>
          <a:lstStyle/>
          <a:p>
            <a:pPr marL="0" marR="0" lvl="0" indent="0" defTabSz="914400" rtl="0" eaLnBrk="1" fontAlgn="auto" latinLnBrk="0" hangingPunct="1">
              <a:lnSpc>
                <a:spcPct val="100000"/>
              </a:lnSpc>
              <a:spcBef>
                <a:spcPts val="0"/>
              </a:spcBef>
              <a:spcAft>
                <a:spcPts val="0"/>
              </a:spcAft>
              <a:buClrTx/>
              <a:buSzTx/>
              <a:buFontTx/>
              <a:buNone/>
              <a:tabLst/>
              <a:defRPr/>
            </a:pPr>
            <a:r>
              <a:rPr lang="en-US" dirty="0" smtClean="0">
                <a:solidFill>
                  <a:srgbClr val="FFC000"/>
                </a:solidFill>
                <a:latin typeface="Times New Roman" pitchFamily="18" charset="0"/>
                <a:cs typeface="Times New Roman" pitchFamily="18" charset="0"/>
                <a:sym typeface="Webdings"/>
              </a:rPr>
              <a:t></a:t>
            </a:r>
            <a:r>
              <a:rPr lang="en-US" dirty="0" smtClean="0">
                <a:solidFill>
                  <a:srgbClr val="0000FF"/>
                </a:solidFill>
                <a:latin typeface="Times New Roman" pitchFamily="18" charset="0"/>
                <a:cs typeface="Times New Roman" pitchFamily="18" charset="0"/>
              </a:rPr>
              <a:t>Prepared and taught by </a:t>
            </a:r>
            <a:r>
              <a:rPr lang="en-US" b="1" dirty="0" err="1" smtClean="0">
                <a:solidFill>
                  <a:srgbClr val="FF0000"/>
                </a:solidFill>
                <a:latin typeface="Times New Roman" pitchFamily="18" charset="0"/>
                <a:cs typeface="Times New Roman" pitchFamily="18" charset="0"/>
              </a:rPr>
              <a:t>Mong</a:t>
            </a:r>
            <a:r>
              <a:rPr lang="en-US" b="1" dirty="0" smtClean="0">
                <a:solidFill>
                  <a:srgbClr val="FF0000"/>
                </a:solidFill>
                <a:latin typeface="Times New Roman" pitchFamily="18" charset="0"/>
                <a:cs typeface="Times New Roman" pitchFamily="18" charset="0"/>
              </a:rPr>
              <a:t> Mara</a:t>
            </a:r>
            <a:r>
              <a:rPr lang="en-US" b="1" dirty="0" smtClean="0">
                <a:solidFill>
                  <a:srgbClr val="0000FF"/>
                </a:solidFill>
                <a:latin typeface="Times New Roman" pitchFamily="18" charset="0"/>
                <a:cs typeface="Times New Roman" pitchFamily="18" charset="0"/>
              </a:rPr>
              <a:t>, contact: 012 488 812 </a:t>
            </a:r>
            <a:endParaRPr kumimoji="0" lang="en-US" b="0" i="0" u="none" strike="noStrike" kern="1200" cap="none" spc="0" normalizeH="0" baseline="0" noProof="0" dirty="0">
              <a:ln>
                <a:noFill/>
              </a:ln>
              <a:solidFill>
                <a:srgbClr val="0000FF"/>
              </a:solidFill>
              <a:effectLst/>
              <a:uLnTx/>
              <a:uFillTx/>
              <a:latin typeface="Times New Roman" pitchFamily="18" charset="0"/>
              <a:cs typeface="Times New Roman" pitchFamily="18" charset="0"/>
            </a:endParaRPr>
          </a:p>
        </p:txBody>
      </p:sp>
      <p:sp>
        <p:nvSpPr>
          <p:cNvPr id="12" name="TextBox 11"/>
          <p:cNvSpPr txBox="1"/>
          <p:nvPr/>
        </p:nvSpPr>
        <p:spPr>
          <a:xfrm>
            <a:off x="152400" y="1524000"/>
            <a:ext cx="8763000" cy="5016758"/>
          </a:xfrm>
          <a:prstGeom prst="rect">
            <a:avLst/>
          </a:prstGeom>
          <a:noFill/>
        </p:spPr>
        <p:txBody>
          <a:bodyPr wrap="square" rtlCol="0">
            <a:spAutoFit/>
          </a:bodyPr>
          <a:lstStyle/>
          <a:p>
            <a:pPr marL="288925" indent="-288925">
              <a:buFont typeface="Courier New" pitchFamily="49" charset="0"/>
              <a:buChar char="o"/>
            </a:pPr>
            <a:r>
              <a:rPr lang="en-US" sz="3200" dirty="0" smtClean="0">
                <a:latin typeface="Times New Roman" pitchFamily="18" charset="0"/>
                <a:cs typeface="Times New Roman" pitchFamily="18" charset="0"/>
              </a:rPr>
              <a:t>Standard Error of the sample Proportion, using a </a:t>
            </a:r>
            <a:r>
              <a:rPr lang="en-US" sz="3200" dirty="0" smtClean="0">
                <a:solidFill>
                  <a:srgbClr val="0000FF"/>
                </a:solidFill>
                <a:latin typeface="Times New Roman" pitchFamily="18" charset="0"/>
                <a:cs typeface="Times New Roman" pitchFamily="18" charset="0"/>
              </a:rPr>
              <a:t>correction factor </a:t>
            </a:r>
          </a:p>
          <a:p>
            <a:pPr marL="288925" indent="-288925">
              <a:buFont typeface="Courier New" pitchFamily="49" charset="0"/>
              <a:buChar char="o"/>
            </a:pPr>
            <a:endParaRPr lang="en-US" sz="3200" dirty="0" smtClean="0">
              <a:solidFill>
                <a:srgbClr val="0000FF"/>
              </a:solidFill>
              <a:latin typeface="Times New Roman" pitchFamily="18" charset="0"/>
              <a:cs typeface="Times New Roman" pitchFamily="18" charset="0"/>
            </a:endParaRPr>
          </a:p>
          <a:p>
            <a:pPr marL="288925" indent="-288925">
              <a:buFont typeface="Courier New" pitchFamily="49" charset="0"/>
              <a:buChar char="o"/>
            </a:pPr>
            <a:endParaRPr lang="en-US" sz="3200" dirty="0" smtClean="0">
              <a:solidFill>
                <a:srgbClr val="0000FF"/>
              </a:solidFill>
              <a:latin typeface="Times New Roman" pitchFamily="18" charset="0"/>
              <a:cs typeface="Times New Roman" pitchFamily="18" charset="0"/>
            </a:endParaRPr>
          </a:p>
          <a:p>
            <a:pPr marL="288925" indent="-288925">
              <a:buFont typeface="Courier New" pitchFamily="49" charset="0"/>
              <a:buChar char="o"/>
            </a:pPr>
            <a:endParaRPr lang="en-US" sz="3200" dirty="0" smtClean="0">
              <a:solidFill>
                <a:srgbClr val="0000FF"/>
              </a:solidFill>
              <a:latin typeface="Times New Roman" pitchFamily="18" charset="0"/>
              <a:cs typeface="Times New Roman" pitchFamily="18" charset="0"/>
            </a:endParaRPr>
          </a:p>
          <a:p>
            <a:pPr marL="288925" indent="-288925">
              <a:buFont typeface="Courier New" pitchFamily="49" charset="0"/>
              <a:buChar char="o"/>
            </a:pPr>
            <a:endParaRPr lang="en-US" sz="3200" dirty="0" smtClean="0">
              <a:solidFill>
                <a:srgbClr val="0000FF"/>
              </a:solidFill>
              <a:latin typeface="Times New Roman" pitchFamily="18" charset="0"/>
              <a:cs typeface="Times New Roman" pitchFamily="18" charset="0"/>
            </a:endParaRPr>
          </a:p>
          <a:p>
            <a:pPr marL="288925" indent="-288925">
              <a:buFont typeface="Courier New" pitchFamily="49" charset="0"/>
              <a:buChar char="o"/>
            </a:pPr>
            <a:endParaRPr lang="en-US" sz="3200" dirty="0" smtClean="0">
              <a:solidFill>
                <a:srgbClr val="0000FF"/>
              </a:solidFill>
              <a:latin typeface="Times New Roman" pitchFamily="18" charset="0"/>
              <a:cs typeface="Times New Roman" pitchFamily="18" charset="0"/>
            </a:endParaRPr>
          </a:p>
          <a:p>
            <a:pPr marL="288925" indent="-288925">
              <a:buFont typeface="Courier New" pitchFamily="49" charset="0"/>
              <a:buChar char="o"/>
            </a:pPr>
            <a:r>
              <a:rPr lang="en-US" sz="3200" dirty="0" smtClean="0">
                <a:solidFill>
                  <a:srgbClr val="FF0000"/>
                </a:solidFill>
                <a:latin typeface="Times New Roman" pitchFamily="18" charset="0"/>
                <a:cs typeface="Times New Roman" pitchFamily="18" charset="0"/>
              </a:rPr>
              <a:t>The Usual Rule of Using Correction Factor</a:t>
            </a:r>
          </a:p>
          <a:p>
            <a:pPr marL="288925" indent="-288925"/>
            <a:r>
              <a:rPr lang="en-US" sz="3200" dirty="0" smtClean="0">
                <a:solidFill>
                  <a:srgbClr val="0000FF"/>
                </a:solidFill>
                <a:latin typeface="Times New Roman" pitchFamily="18" charset="0"/>
                <a:cs typeface="Times New Roman" pitchFamily="18" charset="0"/>
              </a:rPr>
              <a:t>	If the ratio n/N is less than 0.05, the finite-population correction factor is ignored.</a:t>
            </a:r>
            <a:endParaRPr lang="en-US" sz="3200" dirty="0">
              <a:solidFill>
                <a:srgbClr val="0000FF"/>
              </a:solidFill>
              <a:latin typeface="Times New Roman" pitchFamily="18" charset="0"/>
              <a:cs typeface="Times New Roman" pitchFamily="18" charset="0"/>
            </a:endParaRPr>
          </a:p>
        </p:txBody>
      </p:sp>
      <p:graphicFrame>
        <p:nvGraphicFramePr>
          <p:cNvPr id="6" name="Object 5"/>
          <p:cNvGraphicFramePr>
            <a:graphicFrameLocks noChangeAspect="1"/>
          </p:cNvGraphicFramePr>
          <p:nvPr/>
        </p:nvGraphicFramePr>
        <p:xfrm>
          <a:off x="1676400" y="2819400"/>
          <a:ext cx="4826000" cy="1566862"/>
        </p:xfrm>
        <a:graphic>
          <a:graphicData uri="http://schemas.openxmlformats.org/presentationml/2006/ole">
            <p:oleObj spid="_x0000_s54274" name="Equation" r:id="rId4" imgW="1447560" imgH="469800" progId="Equation.DSMT4">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repeatCount="indefinite"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00" fill="hold"/>
                                        <p:tgtEl>
                                          <p:spTgt spid="5"/>
                                        </p:tgtEl>
                                        <p:attrNameLst>
                                          <p:attrName>ppt_x</p:attrName>
                                        </p:attrNameLst>
                                      </p:cBhvr>
                                      <p:tavLst>
                                        <p:tav tm="0">
                                          <p:val>
                                            <p:strVal val="1+#ppt_w/2"/>
                                          </p:val>
                                        </p:tav>
                                        <p:tav tm="100000">
                                          <p:val>
                                            <p:strVal val="#ppt_x"/>
                                          </p:val>
                                        </p:tav>
                                      </p:tavLst>
                                    </p:anim>
                                    <p:anim calcmode="lin" valueType="num">
                                      <p:cBhvr additive="base">
                                        <p:cTn id="8" dur="30000" fill="hold"/>
                                        <p:tgtEl>
                                          <p:spTgt spid="5"/>
                                        </p:tgtEl>
                                        <p:attrNameLst>
                                          <p:attrName>ppt_y</p:attrName>
                                        </p:attrNameLst>
                                      </p:cBhvr>
                                      <p:tavLst>
                                        <p:tav tm="0">
                                          <p:val>
                                            <p:strVal val="#ppt_y"/>
                                          </p:val>
                                        </p:tav>
                                        <p:tav tm="100000">
                                          <p:val>
                                            <p:strVal val="#ppt_y"/>
                                          </p:val>
                                        </p:tav>
                                      </p:tavLst>
                                    </p:anim>
                                  </p:childTnLst>
                                </p:cTn>
                              </p:par>
                              <p:par>
                                <p:cTn id="9" presetID="20" presetClass="emph" presetSubtype="0" repeatCount="indefinite" fill="hold" grpId="0" nodeType="withEffect">
                                  <p:stCondLst>
                                    <p:cond delay="0"/>
                                  </p:stCondLst>
                                  <p:endCondLst>
                                    <p:cond evt="onNext" delay="0">
                                      <p:tgtEl>
                                        <p:sldTgt/>
                                      </p:tgtEl>
                                    </p:cond>
                                  </p:endCondLst>
                                  <p:iterate type="lt">
                                    <p:tmPct val="10000"/>
                                  </p:iterate>
                                  <p:childTnLst>
                                    <p:set>
                                      <p:cBhvr override="childStyle">
                                        <p:cTn id="10" dur="500" autoRev="1" fill="hold"/>
                                        <p:tgtEl>
                                          <p:spTgt spid="2"/>
                                        </p:tgtEl>
                                        <p:attrNameLst>
                                          <p:attrName>style.color</p:attrName>
                                        </p:attrNameLst>
                                      </p:cBhvr>
                                      <p:to>
                                        <p:clrVal>
                                          <a:schemeClr val="accent2"/>
                                        </p:clrVal>
                                      </p:to>
                                    </p:set>
                                    <p:set>
                                      <p:cBhvr>
                                        <p:cTn id="11" dur="500" autoRev="1" fill="hold"/>
                                        <p:tgtEl>
                                          <p:spTgt spid="2"/>
                                        </p:tgtEl>
                                        <p:attrNameLst>
                                          <p:attrName>fillcolor</p:attrName>
                                        </p:attrNameLst>
                                      </p:cBhvr>
                                      <p:to>
                                        <p:clrVal>
                                          <a:schemeClr val="accent2"/>
                                        </p:clrVal>
                                      </p:to>
                                    </p:set>
                                    <p:set>
                                      <p:cBhvr>
                                        <p:cTn id="12" dur="500" autoRev="1" fill="hold"/>
                                        <p:tgtEl>
                                          <p:spTgt spid="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04800"/>
            <a:ext cx="9144000" cy="990600"/>
          </a:xfrm>
        </p:spPr>
        <p:txBody>
          <a:bodyPr>
            <a:normAutofit/>
          </a:bodyPr>
          <a:lstStyle/>
          <a:p>
            <a:pPr algn="ctr"/>
            <a:r>
              <a:rPr lang="en-US" sz="4400" b="1" dirty="0" smtClean="0"/>
              <a:t>Example 7</a:t>
            </a:r>
            <a:endParaRPr lang="en-US" sz="4400" b="1" dirty="0">
              <a:solidFill>
                <a:srgbClr val="FF0000"/>
              </a:solidFill>
              <a:latin typeface="Times New Roman" pitchFamily="18" charset="0"/>
              <a:cs typeface="Times New Roman" pitchFamily="18" charset="0"/>
            </a:endParaRPr>
          </a:p>
        </p:txBody>
      </p:sp>
      <p:sp>
        <p:nvSpPr>
          <p:cNvPr id="4" name="Slide Number Placeholder 3"/>
          <p:cNvSpPr>
            <a:spLocks noGrp="1"/>
          </p:cNvSpPr>
          <p:nvPr>
            <p:ph type="sldNum" sz="quarter" idx="12"/>
          </p:nvPr>
        </p:nvSpPr>
        <p:spPr/>
        <p:txBody>
          <a:bodyPr/>
          <a:lstStyle/>
          <a:p>
            <a:fld id="{BD13CB69-C11B-4586-B2A4-1F995E803182}" type="slidenum">
              <a:rPr lang="en-US" sz="1600" smtClean="0">
                <a:latin typeface="Times New Roman" pitchFamily="18" charset="0"/>
                <a:cs typeface="Times New Roman" pitchFamily="18" charset="0"/>
              </a:rPr>
              <a:pPr/>
              <a:t>43</a:t>
            </a:fld>
            <a:endParaRPr lang="en-US" dirty="0">
              <a:latin typeface="Times New Roman" pitchFamily="18" charset="0"/>
              <a:cs typeface="Times New Roman" pitchFamily="18" charset="0"/>
            </a:endParaRPr>
          </a:p>
        </p:txBody>
      </p:sp>
      <p:sp>
        <p:nvSpPr>
          <p:cNvPr id="5" name="Slide Number Placeholder 3"/>
          <p:cNvSpPr txBox="1">
            <a:spLocks/>
          </p:cNvSpPr>
          <p:nvPr/>
        </p:nvSpPr>
        <p:spPr>
          <a:xfrm>
            <a:off x="-5867400" y="6294120"/>
            <a:ext cx="5867400" cy="533400"/>
          </a:xfrm>
          <a:prstGeom prst="rect">
            <a:avLst/>
          </a:prstGeom>
        </p:spPr>
        <p:txBody>
          <a:bodyPr vert="horz" lIns="0" tIns="0" rIns="0" bIns="0" anchor="b"/>
          <a:lstStyle/>
          <a:p>
            <a:pPr marL="0" marR="0" lvl="0" indent="0" defTabSz="914400" rtl="0" eaLnBrk="1" fontAlgn="auto" latinLnBrk="0" hangingPunct="1">
              <a:lnSpc>
                <a:spcPct val="100000"/>
              </a:lnSpc>
              <a:spcBef>
                <a:spcPts val="0"/>
              </a:spcBef>
              <a:spcAft>
                <a:spcPts val="0"/>
              </a:spcAft>
              <a:buClrTx/>
              <a:buSzTx/>
              <a:buFontTx/>
              <a:buNone/>
              <a:tabLst/>
              <a:defRPr/>
            </a:pPr>
            <a:r>
              <a:rPr lang="en-US" dirty="0" smtClean="0">
                <a:solidFill>
                  <a:srgbClr val="FFC000"/>
                </a:solidFill>
                <a:latin typeface="Times New Roman" pitchFamily="18" charset="0"/>
                <a:cs typeface="Times New Roman" pitchFamily="18" charset="0"/>
                <a:sym typeface="Webdings"/>
              </a:rPr>
              <a:t></a:t>
            </a:r>
            <a:r>
              <a:rPr lang="en-US" dirty="0" smtClean="0">
                <a:solidFill>
                  <a:srgbClr val="0000FF"/>
                </a:solidFill>
                <a:latin typeface="Times New Roman" pitchFamily="18" charset="0"/>
                <a:cs typeface="Times New Roman" pitchFamily="18" charset="0"/>
              </a:rPr>
              <a:t>Prepared and taught by </a:t>
            </a:r>
            <a:r>
              <a:rPr lang="en-US" b="1" dirty="0" err="1" smtClean="0">
                <a:solidFill>
                  <a:srgbClr val="FF0000"/>
                </a:solidFill>
                <a:latin typeface="Times New Roman" pitchFamily="18" charset="0"/>
                <a:cs typeface="Times New Roman" pitchFamily="18" charset="0"/>
              </a:rPr>
              <a:t>Mong</a:t>
            </a:r>
            <a:r>
              <a:rPr lang="en-US" b="1" dirty="0" smtClean="0">
                <a:solidFill>
                  <a:srgbClr val="FF0000"/>
                </a:solidFill>
                <a:latin typeface="Times New Roman" pitchFamily="18" charset="0"/>
                <a:cs typeface="Times New Roman" pitchFamily="18" charset="0"/>
              </a:rPr>
              <a:t> Mara</a:t>
            </a:r>
            <a:r>
              <a:rPr lang="en-US" b="1" dirty="0" smtClean="0">
                <a:solidFill>
                  <a:srgbClr val="0000FF"/>
                </a:solidFill>
                <a:latin typeface="Times New Roman" pitchFamily="18" charset="0"/>
                <a:cs typeface="Times New Roman" pitchFamily="18" charset="0"/>
              </a:rPr>
              <a:t>, contact: 012 488 812 </a:t>
            </a:r>
            <a:endParaRPr kumimoji="0" lang="en-US" b="0" i="0" u="none" strike="noStrike" kern="1200" cap="none" spc="0" normalizeH="0" baseline="0" noProof="0" dirty="0">
              <a:ln>
                <a:noFill/>
              </a:ln>
              <a:solidFill>
                <a:srgbClr val="0000FF"/>
              </a:solidFill>
              <a:effectLst/>
              <a:uLnTx/>
              <a:uFillTx/>
              <a:latin typeface="Times New Roman" pitchFamily="18" charset="0"/>
              <a:cs typeface="Times New Roman" pitchFamily="18" charset="0"/>
            </a:endParaRPr>
          </a:p>
        </p:txBody>
      </p:sp>
      <p:sp>
        <p:nvSpPr>
          <p:cNvPr id="12" name="TextBox 11"/>
          <p:cNvSpPr txBox="1"/>
          <p:nvPr/>
        </p:nvSpPr>
        <p:spPr>
          <a:xfrm>
            <a:off x="152400" y="1676400"/>
            <a:ext cx="8991600" cy="2554545"/>
          </a:xfrm>
          <a:prstGeom prst="rect">
            <a:avLst/>
          </a:prstGeom>
          <a:noFill/>
        </p:spPr>
        <p:txBody>
          <a:bodyPr wrap="square" rtlCol="0">
            <a:spAutoFit/>
          </a:bodyPr>
          <a:lstStyle/>
          <a:p>
            <a:r>
              <a:rPr lang="en-US" sz="3200" dirty="0" smtClean="0">
                <a:latin typeface="Times New Roman" pitchFamily="18" charset="0"/>
                <a:cs typeface="Times New Roman" pitchFamily="18" charset="0"/>
              </a:rPr>
              <a:t>There are 250 families in the small town of Scandia. A poll of 40 families revealed the mean annual church contribution is $450 with a standard deviation of $75. Construct a 95% confidence interval for the mean annual contribution.</a:t>
            </a:r>
            <a:r>
              <a:rPr lang="en-US" sz="3200" dirty="0" smtClean="0">
                <a:solidFill>
                  <a:srgbClr val="0000FF"/>
                </a:solidFill>
                <a:latin typeface="Times New Roman" pitchFamily="18" charset="0"/>
                <a:cs typeface="Times New Roman" pitchFamily="18" charset="0"/>
              </a:rPr>
              <a:t>	</a:t>
            </a:r>
            <a:endParaRPr lang="en-US" sz="3200" dirty="0">
              <a:solidFill>
                <a:srgbClr val="0000FF"/>
              </a:solidFill>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repeatCount="indefinite"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00" fill="hold"/>
                                        <p:tgtEl>
                                          <p:spTgt spid="5"/>
                                        </p:tgtEl>
                                        <p:attrNameLst>
                                          <p:attrName>ppt_x</p:attrName>
                                        </p:attrNameLst>
                                      </p:cBhvr>
                                      <p:tavLst>
                                        <p:tav tm="0">
                                          <p:val>
                                            <p:strVal val="1+#ppt_w/2"/>
                                          </p:val>
                                        </p:tav>
                                        <p:tav tm="100000">
                                          <p:val>
                                            <p:strVal val="#ppt_x"/>
                                          </p:val>
                                        </p:tav>
                                      </p:tavLst>
                                    </p:anim>
                                    <p:anim calcmode="lin" valueType="num">
                                      <p:cBhvr additive="base">
                                        <p:cTn id="8" dur="30000" fill="hold"/>
                                        <p:tgtEl>
                                          <p:spTgt spid="5"/>
                                        </p:tgtEl>
                                        <p:attrNameLst>
                                          <p:attrName>ppt_y</p:attrName>
                                        </p:attrNameLst>
                                      </p:cBhvr>
                                      <p:tavLst>
                                        <p:tav tm="0">
                                          <p:val>
                                            <p:strVal val="#ppt_y"/>
                                          </p:val>
                                        </p:tav>
                                        <p:tav tm="100000">
                                          <p:val>
                                            <p:strVal val="#ppt_y"/>
                                          </p:val>
                                        </p:tav>
                                      </p:tavLst>
                                    </p:anim>
                                  </p:childTnLst>
                                </p:cTn>
                              </p:par>
                              <p:par>
                                <p:cTn id="9" presetID="20" presetClass="emph" presetSubtype="0" repeatCount="indefinite" fill="hold" grpId="0" nodeType="withEffect">
                                  <p:stCondLst>
                                    <p:cond delay="0"/>
                                  </p:stCondLst>
                                  <p:endCondLst>
                                    <p:cond evt="onNext" delay="0">
                                      <p:tgtEl>
                                        <p:sldTgt/>
                                      </p:tgtEl>
                                    </p:cond>
                                  </p:endCondLst>
                                  <p:iterate type="lt">
                                    <p:tmPct val="10000"/>
                                  </p:iterate>
                                  <p:childTnLst>
                                    <p:set>
                                      <p:cBhvr override="childStyle">
                                        <p:cTn id="10" dur="500" autoRev="1" fill="hold"/>
                                        <p:tgtEl>
                                          <p:spTgt spid="2"/>
                                        </p:tgtEl>
                                        <p:attrNameLst>
                                          <p:attrName>style.color</p:attrName>
                                        </p:attrNameLst>
                                      </p:cBhvr>
                                      <p:to>
                                        <p:clrVal>
                                          <a:schemeClr val="accent2"/>
                                        </p:clrVal>
                                      </p:to>
                                    </p:set>
                                    <p:set>
                                      <p:cBhvr>
                                        <p:cTn id="11" dur="500" autoRev="1" fill="hold"/>
                                        <p:tgtEl>
                                          <p:spTgt spid="2"/>
                                        </p:tgtEl>
                                        <p:attrNameLst>
                                          <p:attrName>fillcolor</p:attrName>
                                        </p:attrNameLst>
                                      </p:cBhvr>
                                      <p:to>
                                        <p:clrVal>
                                          <a:schemeClr val="accent2"/>
                                        </p:clrVal>
                                      </p:to>
                                    </p:set>
                                    <p:set>
                                      <p:cBhvr>
                                        <p:cTn id="12" dur="500" autoRev="1" fill="hold"/>
                                        <p:tgtEl>
                                          <p:spTgt spid="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04800"/>
            <a:ext cx="9144000" cy="990600"/>
          </a:xfrm>
        </p:spPr>
        <p:txBody>
          <a:bodyPr>
            <a:normAutofit/>
          </a:bodyPr>
          <a:lstStyle/>
          <a:p>
            <a:pPr algn="ctr"/>
            <a:r>
              <a:rPr lang="en-US" sz="4400" b="1" dirty="0" smtClean="0"/>
              <a:t>Example 7 (continued)</a:t>
            </a:r>
            <a:endParaRPr lang="en-US" sz="4400" b="1" dirty="0">
              <a:solidFill>
                <a:srgbClr val="FF0000"/>
              </a:solidFill>
              <a:latin typeface="Times New Roman" pitchFamily="18" charset="0"/>
              <a:cs typeface="Times New Roman" pitchFamily="18" charset="0"/>
            </a:endParaRPr>
          </a:p>
        </p:txBody>
      </p:sp>
      <p:sp>
        <p:nvSpPr>
          <p:cNvPr id="4" name="Slide Number Placeholder 3"/>
          <p:cNvSpPr>
            <a:spLocks noGrp="1"/>
          </p:cNvSpPr>
          <p:nvPr>
            <p:ph type="sldNum" sz="quarter" idx="12"/>
          </p:nvPr>
        </p:nvSpPr>
        <p:spPr/>
        <p:txBody>
          <a:bodyPr/>
          <a:lstStyle/>
          <a:p>
            <a:fld id="{BD13CB69-C11B-4586-B2A4-1F995E803182}" type="slidenum">
              <a:rPr lang="en-US" sz="1600" smtClean="0">
                <a:latin typeface="Times New Roman" pitchFamily="18" charset="0"/>
                <a:cs typeface="Times New Roman" pitchFamily="18" charset="0"/>
              </a:rPr>
              <a:pPr/>
              <a:t>44</a:t>
            </a:fld>
            <a:endParaRPr lang="en-US" dirty="0">
              <a:latin typeface="Times New Roman" pitchFamily="18" charset="0"/>
              <a:cs typeface="Times New Roman" pitchFamily="18" charset="0"/>
            </a:endParaRPr>
          </a:p>
        </p:txBody>
      </p:sp>
      <p:sp>
        <p:nvSpPr>
          <p:cNvPr id="5" name="Slide Number Placeholder 3"/>
          <p:cNvSpPr txBox="1">
            <a:spLocks/>
          </p:cNvSpPr>
          <p:nvPr/>
        </p:nvSpPr>
        <p:spPr>
          <a:xfrm>
            <a:off x="-5867400" y="6294120"/>
            <a:ext cx="5867400" cy="533400"/>
          </a:xfrm>
          <a:prstGeom prst="rect">
            <a:avLst/>
          </a:prstGeom>
        </p:spPr>
        <p:txBody>
          <a:bodyPr vert="horz" lIns="0" tIns="0" rIns="0" bIns="0" anchor="b"/>
          <a:lstStyle/>
          <a:p>
            <a:pPr marL="0" marR="0" lvl="0" indent="0" defTabSz="914400" rtl="0" eaLnBrk="1" fontAlgn="auto" latinLnBrk="0" hangingPunct="1">
              <a:lnSpc>
                <a:spcPct val="100000"/>
              </a:lnSpc>
              <a:spcBef>
                <a:spcPts val="0"/>
              </a:spcBef>
              <a:spcAft>
                <a:spcPts val="0"/>
              </a:spcAft>
              <a:buClrTx/>
              <a:buSzTx/>
              <a:buFontTx/>
              <a:buNone/>
              <a:tabLst/>
              <a:defRPr/>
            </a:pPr>
            <a:r>
              <a:rPr lang="en-US" dirty="0" smtClean="0">
                <a:solidFill>
                  <a:srgbClr val="FFC000"/>
                </a:solidFill>
                <a:latin typeface="Times New Roman" pitchFamily="18" charset="0"/>
                <a:cs typeface="Times New Roman" pitchFamily="18" charset="0"/>
                <a:sym typeface="Webdings"/>
              </a:rPr>
              <a:t></a:t>
            </a:r>
            <a:r>
              <a:rPr lang="en-US" dirty="0" smtClean="0">
                <a:solidFill>
                  <a:srgbClr val="0000FF"/>
                </a:solidFill>
                <a:latin typeface="Times New Roman" pitchFamily="18" charset="0"/>
                <a:cs typeface="Times New Roman" pitchFamily="18" charset="0"/>
              </a:rPr>
              <a:t>Prepared and taught by </a:t>
            </a:r>
            <a:r>
              <a:rPr lang="en-US" b="1" dirty="0" err="1" smtClean="0">
                <a:solidFill>
                  <a:srgbClr val="FF0000"/>
                </a:solidFill>
                <a:latin typeface="Times New Roman" pitchFamily="18" charset="0"/>
                <a:cs typeface="Times New Roman" pitchFamily="18" charset="0"/>
              </a:rPr>
              <a:t>Mong</a:t>
            </a:r>
            <a:r>
              <a:rPr lang="en-US" b="1" dirty="0" smtClean="0">
                <a:solidFill>
                  <a:srgbClr val="FF0000"/>
                </a:solidFill>
                <a:latin typeface="Times New Roman" pitchFamily="18" charset="0"/>
                <a:cs typeface="Times New Roman" pitchFamily="18" charset="0"/>
              </a:rPr>
              <a:t> Mara</a:t>
            </a:r>
            <a:r>
              <a:rPr lang="en-US" b="1" dirty="0" smtClean="0">
                <a:solidFill>
                  <a:srgbClr val="0000FF"/>
                </a:solidFill>
                <a:latin typeface="Times New Roman" pitchFamily="18" charset="0"/>
                <a:cs typeface="Times New Roman" pitchFamily="18" charset="0"/>
              </a:rPr>
              <a:t>, contact: 012 488 812 </a:t>
            </a:r>
            <a:endParaRPr kumimoji="0" lang="en-US" b="0" i="0" u="none" strike="noStrike" kern="1200" cap="none" spc="0" normalizeH="0" baseline="0" noProof="0" dirty="0">
              <a:ln>
                <a:noFill/>
              </a:ln>
              <a:solidFill>
                <a:srgbClr val="0000FF"/>
              </a:solidFill>
              <a:effectLst/>
              <a:uLnTx/>
              <a:uFillTx/>
              <a:latin typeface="Times New Roman" pitchFamily="18" charset="0"/>
              <a:cs typeface="Times New Roman" pitchFamily="18" charset="0"/>
            </a:endParaRPr>
          </a:p>
        </p:txBody>
      </p:sp>
      <p:grpSp>
        <p:nvGrpSpPr>
          <p:cNvPr id="7" name="Group 6"/>
          <p:cNvGrpSpPr/>
          <p:nvPr/>
        </p:nvGrpSpPr>
        <p:grpSpPr>
          <a:xfrm>
            <a:off x="152400" y="1676400"/>
            <a:ext cx="8991600" cy="4532313"/>
            <a:chOff x="152400" y="1676400"/>
            <a:chExt cx="8991600" cy="4532313"/>
          </a:xfrm>
        </p:grpSpPr>
        <p:sp>
          <p:nvSpPr>
            <p:cNvPr id="12" name="TextBox 11"/>
            <p:cNvSpPr txBox="1"/>
            <p:nvPr/>
          </p:nvSpPr>
          <p:spPr>
            <a:xfrm>
              <a:off x="152400" y="1676400"/>
              <a:ext cx="8991600" cy="2554545"/>
            </a:xfrm>
            <a:prstGeom prst="rect">
              <a:avLst/>
            </a:prstGeom>
            <a:noFill/>
          </p:spPr>
          <p:txBody>
            <a:bodyPr wrap="square" rtlCol="0">
              <a:spAutoFit/>
            </a:bodyPr>
            <a:lstStyle/>
            <a:p>
              <a:pPr marL="396875" indent="-396875">
                <a:buFont typeface="Courier New" pitchFamily="49" charset="0"/>
                <a:buChar char="o"/>
              </a:pPr>
              <a:r>
                <a:rPr lang="en-US" sz="3200" dirty="0" smtClean="0">
                  <a:latin typeface="Times New Roman" pitchFamily="18" charset="0"/>
                  <a:cs typeface="Times New Roman" pitchFamily="18" charset="0"/>
                </a:rPr>
                <a:t>The population is finite, N=250. The sample size n=40, and hence, the ratio n/N=40/250=0.16. Therefore the finite-population correction factor is used. </a:t>
              </a:r>
            </a:p>
            <a:p>
              <a:pPr marL="396875" indent="-396875">
                <a:buFont typeface="Courier New" pitchFamily="49" charset="0"/>
                <a:buChar char="o"/>
              </a:pPr>
              <a:r>
                <a:rPr lang="en-US" sz="3200" dirty="0" smtClean="0">
                  <a:latin typeface="Times New Roman" pitchFamily="18" charset="0"/>
                  <a:cs typeface="Times New Roman" pitchFamily="18" charset="0"/>
                </a:rPr>
                <a:t>The 95% CI for the mean is </a:t>
              </a:r>
              <a:endParaRPr lang="en-US" sz="3200" dirty="0">
                <a:latin typeface="Times New Roman" pitchFamily="18" charset="0"/>
                <a:cs typeface="Times New Roman" pitchFamily="18" charset="0"/>
              </a:endParaRPr>
            </a:p>
          </p:txBody>
        </p:sp>
        <p:graphicFrame>
          <p:nvGraphicFramePr>
            <p:cNvPr id="6" name="Object 5"/>
            <p:cNvGraphicFramePr>
              <a:graphicFrameLocks noChangeAspect="1"/>
            </p:cNvGraphicFramePr>
            <p:nvPr/>
          </p:nvGraphicFramePr>
          <p:xfrm>
            <a:off x="492125" y="4154488"/>
            <a:ext cx="8108950" cy="2054225"/>
          </p:xfrm>
          <a:graphic>
            <a:graphicData uri="http://schemas.openxmlformats.org/presentationml/2006/ole">
              <p:oleObj spid="_x0000_s56322" name="Equation" r:id="rId4" imgW="2806560" imgH="711000" progId="Equation.DSMT4">
                <p:embed/>
              </p:oleObj>
            </a:graphicData>
          </a:graphic>
        </p:graphicFrame>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repeatCount="indefinite"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00" fill="hold"/>
                                        <p:tgtEl>
                                          <p:spTgt spid="5"/>
                                        </p:tgtEl>
                                        <p:attrNameLst>
                                          <p:attrName>ppt_x</p:attrName>
                                        </p:attrNameLst>
                                      </p:cBhvr>
                                      <p:tavLst>
                                        <p:tav tm="0">
                                          <p:val>
                                            <p:strVal val="1+#ppt_w/2"/>
                                          </p:val>
                                        </p:tav>
                                        <p:tav tm="100000">
                                          <p:val>
                                            <p:strVal val="#ppt_x"/>
                                          </p:val>
                                        </p:tav>
                                      </p:tavLst>
                                    </p:anim>
                                    <p:anim calcmode="lin" valueType="num">
                                      <p:cBhvr additive="base">
                                        <p:cTn id="8" dur="30000" fill="hold"/>
                                        <p:tgtEl>
                                          <p:spTgt spid="5"/>
                                        </p:tgtEl>
                                        <p:attrNameLst>
                                          <p:attrName>ppt_y</p:attrName>
                                        </p:attrNameLst>
                                      </p:cBhvr>
                                      <p:tavLst>
                                        <p:tav tm="0">
                                          <p:val>
                                            <p:strVal val="#ppt_y"/>
                                          </p:val>
                                        </p:tav>
                                        <p:tav tm="100000">
                                          <p:val>
                                            <p:strVal val="#ppt_y"/>
                                          </p:val>
                                        </p:tav>
                                      </p:tavLst>
                                    </p:anim>
                                  </p:childTnLst>
                                </p:cTn>
                              </p:par>
                              <p:par>
                                <p:cTn id="9" presetID="20" presetClass="emph" presetSubtype="0" repeatCount="indefinite" fill="hold" grpId="0" nodeType="withEffect">
                                  <p:stCondLst>
                                    <p:cond delay="0"/>
                                  </p:stCondLst>
                                  <p:endCondLst>
                                    <p:cond evt="onNext" delay="0">
                                      <p:tgtEl>
                                        <p:sldTgt/>
                                      </p:tgtEl>
                                    </p:cond>
                                  </p:endCondLst>
                                  <p:iterate type="lt">
                                    <p:tmPct val="10000"/>
                                  </p:iterate>
                                  <p:childTnLst>
                                    <p:set>
                                      <p:cBhvr override="childStyle">
                                        <p:cTn id="10" dur="500" autoRev="1" fill="hold"/>
                                        <p:tgtEl>
                                          <p:spTgt spid="2"/>
                                        </p:tgtEl>
                                        <p:attrNameLst>
                                          <p:attrName>style.color</p:attrName>
                                        </p:attrNameLst>
                                      </p:cBhvr>
                                      <p:to>
                                        <p:clrVal>
                                          <a:schemeClr val="accent2"/>
                                        </p:clrVal>
                                      </p:to>
                                    </p:set>
                                    <p:set>
                                      <p:cBhvr>
                                        <p:cTn id="11" dur="500" autoRev="1" fill="hold"/>
                                        <p:tgtEl>
                                          <p:spTgt spid="2"/>
                                        </p:tgtEl>
                                        <p:attrNameLst>
                                          <p:attrName>fillcolor</p:attrName>
                                        </p:attrNameLst>
                                      </p:cBhvr>
                                      <p:to>
                                        <p:clrVal>
                                          <a:schemeClr val="accent2"/>
                                        </p:clrVal>
                                      </p:to>
                                    </p:set>
                                    <p:set>
                                      <p:cBhvr>
                                        <p:cTn id="12" dur="500" autoRev="1" fill="hold"/>
                                        <p:tgtEl>
                                          <p:spTgt spid="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04800"/>
            <a:ext cx="9144000" cy="990600"/>
          </a:xfrm>
        </p:spPr>
        <p:txBody>
          <a:bodyPr>
            <a:normAutofit/>
          </a:bodyPr>
          <a:lstStyle/>
          <a:p>
            <a:pPr algn="ctr"/>
            <a:r>
              <a:rPr lang="en-US" sz="4400" b="1" dirty="0" smtClean="0"/>
              <a:t>Choosing an Appropriate Sample Size</a:t>
            </a:r>
            <a:endParaRPr lang="en-US" sz="4400" b="1" dirty="0">
              <a:solidFill>
                <a:srgbClr val="FF0000"/>
              </a:solidFill>
              <a:latin typeface="Times New Roman" pitchFamily="18" charset="0"/>
              <a:cs typeface="Times New Roman" pitchFamily="18" charset="0"/>
            </a:endParaRPr>
          </a:p>
        </p:txBody>
      </p:sp>
      <p:sp>
        <p:nvSpPr>
          <p:cNvPr id="4" name="Slide Number Placeholder 3"/>
          <p:cNvSpPr>
            <a:spLocks noGrp="1"/>
          </p:cNvSpPr>
          <p:nvPr>
            <p:ph type="sldNum" sz="quarter" idx="12"/>
          </p:nvPr>
        </p:nvSpPr>
        <p:spPr/>
        <p:txBody>
          <a:bodyPr/>
          <a:lstStyle/>
          <a:p>
            <a:fld id="{BD13CB69-C11B-4586-B2A4-1F995E803182}" type="slidenum">
              <a:rPr lang="en-US" sz="1600" smtClean="0">
                <a:latin typeface="Times New Roman" pitchFamily="18" charset="0"/>
                <a:cs typeface="Times New Roman" pitchFamily="18" charset="0"/>
              </a:rPr>
              <a:pPr/>
              <a:t>45</a:t>
            </a:fld>
            <a:endParaRPr lang="en-US" dirty="0">
              <a:latin typeface="Times New Roman" pitchFamily="18" charset="0"/>
              <a:cs typeface="Times New Roman" pitchFamily="18" charset="0"/>
            </a:endParaRPr>
          </a:p>
        </p:txBody>
      </p:sp>
      <p:sp>
        <p:nvSpPr>
          <p:cNvPr id="5" name="Slide Number Placeholder 3"/>
          <p:cNvSpPr txBox="1">
            <a:spLocks/>
          </p:cNvSpPr>
          <p:nvPr/>
        </p:nvSpPr>
        <p:spPr>
          <a:xfrm>
            <a:off x="-5867400" y="6294120"/>
            <a:ext cx="5867400" cy="533400"/>
          </a:xfrm>
          <a:prstGeom prst="rect">
            <a:avLst/>
          </a:prstGeom>
        </p:spPr>
        <p:txBody>
          <a:bodyPr vert="horz" lIns="0" tIns="0" rIns="0" bIns="0" anchor="b"/>
          <a:lstStyle/>
          <a:p>
            <a:pPr marL="0" marR="0" lvl="0" indent="0" defTabSz="914400" rtl="0" eaLnBrk="1" fontAlgn="auto" latinLnBrk="0" hangingPunct="1">
              <a:lnSpc>
                <a:spcPct val="100000"/>
              </a:lnSpc>
              <a:spcBef>
                <a:spcPts val="0"/>
              </a:spcBef>
              <a:spcAft>
                <a:spcPts val="0"/>
              </a:spcAft>
              <a:buClrTx/>
              <a:buSzTx/>
              <a:buFontTx/>
              <a:buNone/>
              <a:tabLst/>
              <a:defRPr/>
            </a:pPr>
            <a:r>
              <a:rPr lang="en-US" dirty="0" smtClean="0">
                <a:solidFill>
                  <a:srgbClr val="FFC000"/>
                </a:solidFill>
                <a:latin typeface="Times New Roman" pitchFamily="18" charset="0"/>
                <a:cs typeface="Times New Roman" pitchFamily="18" charset="0"/>
                <a:sym typeface="Webdings"/>
              </a:rPr>
              <a:t></a:t>
            </a:r>
            <a:r>
              <a:rPr lang="en-US" dirty="0" smtClean="0">
                <a:solidFill>
                  <a:srgbClr val="0000FF"/>
                </a:solidFill>
                <a:latin typeface="Times New Roman" pitchFamily="18" charset="0"/>
                <a:cs typeface="Times New Roman" pitchFamily="18" charset="0"/>
              </a:rPr>
              <a:t>Prepared and taught by </a:t>
            </a:r>
            <a:r>
              <a:rPr lang="en-US" b="1" dirty="0" err="1" smtClean="0">
                <a:solidFill>
                  <a:srgbClr val="FF0000"/>
                </a:solidFill>
                <a:latin typeface="Times New Roman" pitchFamily="18" charset="0"/>
                <a:cs typeface="Times New Roman" pitchFamily="18" charset="0"/>
              </a:rPr>
              <a:t>Mong</a:t>
            </a:r>
            <a:r>
              <a:rPr lang="en-US" b="1" dirty="0" smtClean="0">
                <a:solidFill>
                  <a:srgbClr val="FF0000"/>
                </a:solidFill>
                <a:latin typeface="Times New Roman" pitchFamily="18" charset="0"/>
                <a:cs typeface="Times New Roman" pitchFamily="18" charset="0"/>
              </a:rPr>
              <a:t> Mara</a:t>
            </a:r>
            <a:r>
              <a:rPr lang="en-US" b="1" dirty="0" smtClean="0">
                <a:solidFill>
                  <a:srgbClr val="0000FF"/>
                </a:solidFill>
                <a:latin typeface="Times New Roman" pitchFamily="18" charset="0"/>
                <a:cs typeface="Times New Roman" pitchFamily="18" charset="0"/>
              </a:rPr>
              <a:t>, contact: 012 488 812 </a:t>
            </a:r>
            <a:endParaRPr kumimoji="0" lang="en-US" b="0" i="0" u="none" strike="noStrike" kern="1200" cap="none" spc="0" normalizeH="0" baseline="0" noProof="0" dirty="0">
              <a:ln>
                <a:noFill/>
              </a:ln>
              <a:solidFill>
                <a:srgbClr val="0000FF"/>
              </a:solidFill>
              <a:effectLst/>
              <a:uLnTx/>
              <a:uFillTx/>
              <a:latin typeface="Times New Roman" pitchFamily="18" charset="0"/>
              <a:cs typeface="Times New Roman" pitchFamily="18" charset="0"/>
            </a:endParaRPr>
          </a:p>
        </p:txBody>
      </p:sp>
      <p:sp>
        <p:nvSpPr>
          <p:cNvPr id="8" name="TextBox 7"/>
          <p:cNvSpPr txBox="1"/>
          <p:nvPr/>
        </p:nvSpPr>
        <p:spPr>
          <a:xfrm>
            <a:off x="304800" y="1600200"/>
            <a:ext cx="8839200" cy="5509200"/>
          </a:xfrm>
          <a:prstGeom prst="rect">
            <a:avLst/>
          </a:prstGeom>
          <a:noFill/>
        </p:spPr>
        <p:txBody>
          <a:bodyPr wrap="square" rtlCol="0">
            <a:spAutoFit/>
          </a:bodyPr>
          <a:lstStyle/>
          <a:p>
            <a:r>
              <a:rPr lang="en-US" sz="3200" dirty="0" smtClean="0">
                <a:latin typeface="Times New Roman" pitchFamily="18" charset="0"/>
                <a:cs typeface="Times New Roman" pitchFamily="18" charset="0"/>
              </a:rPr>
              <a:t>The sample size depends on three factors</a:t>
            </a:r>
          </a:p>
          <a:p>
            <a:pPr marL="808038" indent="-350838">
              <a:buFont typeface="+mj-lt"/>
              <a:buAutoNum type="alphaLcParenR"/>
            </a:pPr>
            <a:r>
              <a:rPr lang="en-US" sz="3200" dirty="0" smtClean="0">
                <a:latin typeface="Times New Roman" pitchFamily="18" charset="0"/>
                <a:cs typeface="Times New Roman" pitchFamily="18" charset="0"/>
              </a:rPr>
              <a:t>The level of confidence desired.</a:t>
            </a:r>
          </a:p>
          <a:p>
            <a:pPr marL="808038" indent="-350838">
              <a:buFont typeface="+mj-lt"/>
              <a:buAutoNum type="alphaLcParenR"/>
            </a:pPr>
            <a:r>
              <a:rPr lang="en-US" sz="3200" dirty="0" smtClean="0">
                <a:latin typeface="Times New Roman" pitchFamily="18" charset="0"/>
                <a:cs typeface="Times New Roman" pitchFamily="18" charset="0"/>
              </a:rPr>
              <a:t>The margin of error the researcher will tolerate</a:t>
            </a:r>
          </a:p>
          <a:p>
            <a:pPr marL="808038" indent="-350838">
              <a:buFont typeface="+mj-lt"/>
              <a:buAutoNum type="alphaLcParenR"/>
            </a:pPr>
            <a:r>
              <a:rPr lang="en-US" sz="3200" dirty="0" smtClean="0">
                <a:latin typeface="Times New Roman" pitchFamily="18" charset="0"/>
                <a:cs typeface="Times New Roman" pitchFamily="18" charset="0"/>
              </a:rPr>
              <a:t>The variability in the population being study</a:t>
            </a:r>
            <a:r>
              <a:rPr lang="en-US" sz="3200" dirty="0" smtClean="0">
                <a:latin typeface="Times New Roman" pitchFamily="18" charset="0"/>
                <a:cs typeface="Times New Roman" pitchFamily="18" charset="0"/>
              </a:rPr>
              <a:t>.</a:t>
            </a:r>
            <a:endParaRPr lang="en-US" sz="3200" dirty="0">
              <a:latin typeface="Times New Roman" pitchFamily="18" charset="0"/>
              <a:cs typeface="Times New Roman" pitchFamily="18" charset="0"/>
            </a:endParaRPr>
          </a:p>
          <a:p>
            <a:pPr marL="396875" indent="-350838"/>
            <a:endParaRPr lang="en-US" sz="3200" dirty="0" smtClean="0">
              <a:latin typeface="Times New Roman" pitchFamily="18" charset="0"/>
              <a:cs typeface="Times New Roman" pitchFamily="18" charset="0"/>
            </a:endParaRPr>
          </a:p>
          <a:p>
            <a:pPr marL="60325" indent="-14288"/>
            <a:r>
              <a:rPr lang="en-US" sz="3200" dirty="0" smtClean="0">
                <a:latin typeface="Times New Roman" pitchFamily="18" charset="0"/>
                <a:cs typeface="Times New Roman" pitchFamily="18" charset="0"/>
              </a:rPr>
              <a:t>There are 3 suggestions in finding an estimate for the population standard deviation </a:t>
            </a:r>
          </a:p>
          <a:p>
            <a:pPr marL="560387" indent="-514350">
              <a:buFont typeface="+mj-lt"/>
              <a:buAutoNum type="arabicParenR"/>
            </a:pPr>
            <a:r>
              <a:rPr lang="en-US" sz="3200" dirty="0" smtClean="0">
                <a:latin typeface="Times New Roman" pitchFamily="18" charset="0"/>
                <a:cs typeface="Times New Roman" pitchFamily="18" charset="0"/>
              </a:rPr>
              <a:t>Use the comparable study approach when there is an estimate of the dispersion available from other study.</a:t>
            </a:r>
          </a:p>
          <a:p>
            <a:pPr marL="560387" indent="-514350"/>
            <a:endParaRPr lang="en-US" sz="3200" dirty="0" smtClean="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repeatCount="indefinite"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00" fill="hold"/>
                                        <p:tgtEl>
                                          <p:spTgt spid="5"/>
                                        </p:tgtEl>
                                        <p:attrNameLst>
                                          <p:attrName>ppt_x</p:attrName>
                                        </p:attrNameLst>
                                      </p:cBhvr>
                                      <p:tavLst>
                                        <p:tav tm="0">
                                          <p:val>
                                            <p:strVal val="1+#ppt_w/2"/>
                                          </p:val>
                                        </p:tav>
                                        <p:tav tm="100000">
                                          <p:val>
                                            <p:strVal val="#ppt_x"/>
                                          </p:val>
                                        </p:tav>
                                      </p:tavLst>
                                    </p:anim>
                                    <p:anim calcmode="lin" valueType="num">
                                      <p:cBhvr additive="base">
                                        <p:cTn id="8" dur="30000" fill="hold"/>
                                        <p:tgtEl>
                                          <p:spTgt spid="5"/>
                                        </p:tgtEl>
                                        <p:attrNameLst>
                                          <p:attrName>ppt_y</p:attrName>
                                        </p:attrNameLst>
                                      </p:cBhvr>
                                      <p:tavLst>
                                        <p:tav tm="0">
                                          <p:val>
                                            <p:strVal val="#ppt_y"/>
                                          </p:val>
                                        </p:tav>
                                        <p:tav tm="100000">
                                          <p:val>
                                            <p:strVal val="#ppt_y"/>
                                          </p:val>
                                        </p:tav>
                                      </p:tavLst>
                                    </p:anim>
                                  </p:childTnLst>
                                </p:cTn>
                              </p:par>
                              <p:par>
                                <p:cTn id="9" presetID="20" presetClass="emph" presetSubtype="0" repeatCount="indefinite" fill="hold" grpId="0" nodeType="withEffect">
                                  <p:stCondLst>
                                    <p:cond delay="0"/>
                                  </p:stCondLst>
                                  <p:endCondLst>
                                    <p:cond evt="onNext" delay="0">
                                      <p:tgtEl>
                                        <p:sldTgt/>
                                      </p:tgtEl>
                                    </p:cond>
                                  </p:endCondLst>
                                  <p:iterate type="lt">
                                    <p:tmPct val="10000"/>
                                  </p:iterate>
                                  <p:childTnLst>
                                    <p:set>
                                      <p:cBhvr override="childStyle">
                                        <p:cTn id="10" dur="500" autoRev="1" fill="hold"/>
                                        <p:tgtEl>
                                          <p:spTgt spid="2"/>
                                        </p:tgtEl>
                                        <p:attrNameLst>
                                          <p:attrName>style.color</p:attrName>
                                        </p:attrNameLst>
                                      </p:cBhvr>
                                      <p:to>
                                        <p:clrVal>
                                          <a:schemeClr val="accent2"/>
                                        </p:clrVal>
                                      </p:to>
                                    </p:set>
                                    <p:set>
                                      <p:cBhvr>
                                        <p:cTn id="11" dur="500" autoRev="1" fill="hold"/>
                                        <p:tgtEl>
                                          <p:spTgt spid="2"/>
                                        </p:tgtEl>
                                        <p:attrNameLst>
                                          <p:attrName>fillcolor</p:attrName>
                                        </p:attrNameLst>
                                      </p:cBhvr>
                                      <p:to>
                                        <p:clrVal>
                                          <a:schemeClr val="accent2"/>
                                        </p:clrVal>
                                      </p:to>
                                    </p:set>
                                    <p:set>
                                      <p:cBhvr>
                                        <p:cTn id="12" dur="500" autoRev="1" fill="hold"/>
                                        <p:tgtEl>
                                          <p:spTgt spid="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04800"/>
            <a:ext cx="9144000" cy="990600"/>
          </a:xfrm>
        </p:spPr>
        <p:txBody>
          <a:bodyPr>
            <a:normAutofit/>
          </a:bodyPr>
          <a:lstStyle/>
          <a:p>
            <a:pPr algn="ctr"/>
            <a:r>
              <a:rPr lang="en-US" sz="4400" b="1" dirty="0" smtClean="0"/>
              <a:t>Choosing an Appropriate Sample Size</a:t>
            </a:r>
            <a:endParaRPr lang="en-US" sz="4400" b="1" dirty="0">
              <a:solidFill>
                <a:srgbClr val="FF0000"/>
              </a:solidFill>
              <a:latin typeface="Times New Roman" pitchFamily="18" charset="0"/>
              <a:cs typeface="Times New Roman" pitchFamily="18" charset="0"/>
            </a:endParaRPr>
          </a:p>
        </p:txBody>
      </p:sp>
      <p:sp>
        <p:nvSpPr>
          <p:cNvPr id="4" name="Slide Number Placeholder 3"/>
          <p:cNvSpPr>
            <a:spLocks noGrp="1"/>
          </p:cNvSpPr>
          <p:nvPr>
            <p:ph type="sldNum" sz="quarter" idx="12"/>
          </p:nvPr>
        </p:nvSpPr>
        <p:spPr/>
        <p:txBody>
          <a:bodyPr/>
          <a:lstStyle/>
          <a:p>
            <a:fld id="{BD13CB69-C11B-4586-B2A4-1F995E803182}" type="slidenum">
              <a:rPr lang="en-US" sz="1600" smtClean="0">
                <a:latin typeface="Times New Roman" pitchFamily="18" charset="0"/>
                <a:cs typeface="Times New Roman" pitchFamily="18" charset="0"/>
              </a:rPr>
              <a:pPr/>
              <a:t>46</a:t>
            </a:fld>
            <a:endParaRPr lang="en-US" dirty="0">
              <a:latin typeface="Times New Roman" pitchFamily="18" charset="0"/>
              <a:cs typeface="Times New Roman" pitchFamily="18" charset="0"/>
            </a:endParaRPr>
          </a:p>
        </p:txBody>
      </p:sp>
      <p:sp>
        <p:nvSpPr>
          <p:cNvPr id="5" name="Slide Number Placeholder 3"/>
          <p:cNvSpPr txBox="1">
            <a:spLocks/>
          </p:cNvSpPr>
          <p:nvPr/>
        </p:nvSpPr>
        <p:spPr>
          <a:xfrm>
            <a:off x="-5867400" y="6294120"/>
            <a:ext cx="5867400" cy="533400"/>
          </a:xfrm>
          <a:prstGeom prst="rect">
            <a:avLst/>
          </a:prstGeom>
        </p:spPr>
        <p:txBody>
          <a:bodyPr vert="horz" lIns="0" tIns="0" rIns="0" bIns="0" anchor="b"/>
          <a:lstStyle/>
          <a:p>
            <a:pPr marL="0" marR="0" lvl="0" indent="0" defTabSz="914400" rtl="0" eaLnBrk="1" fontAlgn="auto" latinLnBrk="0" hangingPunct="1">
              <a:lnSpc>
                <a:spcPct val="100000"/>
              </a:lnSpc>
              <a:spcBef>
                <a:spcPts val="0"/>
              </a:spcBef>
              <a:spcAft>
                <a:spcPts val="0"/>
              </a:spcAft>
              <a:buClrTx/>
              <a:buSzTx/>
              <a:buFontTx/>
              <a:buNone/>
              <a:tabLst/>
              <a:defRPr/>
            </a:pPr>
            <a:r>
              <a:rPr lang="en-US" dirty="0" smtClean="0">
                <a:solidFill>
                  <a:srgbClr val="FFC000"/>
                </a:solidFill>
                <a:latin typeface="Times New Roman" pitchFamily="18" charset="0"/>
                <a:cs typeface="Times New Roman" pitchFamily="18" charset="0"/>
                <a:sym typeface="Webdings"/>
              </a:rPr>
              <a:t></a:t>
            </a:r>
            <a:r>
              <a:rPr lang="en-US" dirty="0" smtClean="0">
                <a:solidFill>
                  <a:srgbClr val="0000FF"/>
                </a:solidFill>
                <a:latin typeface="Times New Roman" pitchFamily="18" charset="0"/>
                <a:cs typeface="Times New Roman" pitchFamily="18" charset="0"/>
              </a:rPr>
              <a:t>Prepared and taught by </a:t>
            </a:r>
            <a:r>
              <a:rPr lang="en-US" b="1" dirty="0" err="1" smtClean="0">
                <a:solidFill>
                  <a:srgbClr val="FF0000"/>
                </a:solidFill>
                <a:latin typeface="Times New Roman" pitchFamily="18" charset="0"/>
                <a:cs typeface="Times New Roman" pitchFamily="18" charset="0"/>
              </a:rPr>
              <a:t>Mong</a:t>
            </a:r>
            <a:r>
              <a:rPr lang="en-US" b="1" dirty="0" smtClean="0">
                <a:solidFill>
                  <a:srgbClr val="FF0000"/>
                </a:solidFill>
                <a:latin typeface="Times New Roman" pitchFamily="18" charset="0"/>
                <a:cs typeface="Times New Roman" pitchFamily="18" charset="0"/>
              </a:rPr>
              <a:t> Mara</a:t>
            </a:r>
            <a:r>
              <a:rPr lang="en-US" b="1" dirty="0" smtClean="0">
                <a:solidFill>
                  <a:srgbClr val="0000FF"/>
                </a:solidFill>
                <a:latin typeface="Times New Roman" pitchFamily="18" charset="0"/>
                <a:cs typeface="Times New Roman" pitchFamily="18" charset="0"/>
              </a:rPr>
              <a:t>, contact: 012 488 812 </a:t>
            </a:r>
            <a:endParaRPr kumimoji="0" lang="en-US" b="0" i="0" u="none" strike="noStrike" kern="1200" cap="none" spc="0" normalizeH="0" baseline="0" noProof="0" dirty="0">
              <a:ln>
                <a:noFill/>
              </a:ln>
              <a:solidFill>
                <a:srgbClr val="0000FF"/>
              </a:solidFill>
              <a:effectLst/>
              <a:uLnTx/>
              <a:uFillTx/>
              <a:latin typeface="Times New Roman" pitchFamily="18" charset="0"/>
              <a:cs typeface="Times New Roman" pitchFamily="18" charset="0"/>
            </a:endParaRPr>
          </a:p>
        </p:txBody>
      </p:sp>
      <p:sp>
        <p:nvSpPr>
          <p:cNvPr id="8" name="TextBox 7"/>
          <p:cNvSpPr txBox="1"/>
          <p:nvPr/>
        </p:nvSpPr>
        <p:spPr>
          <a:xfrm>
            <a:off x="304800" y="1600200"/>
            <a:ext cx="8839200" cy="2062103"/>
          </a:xfrm>
          <a:prstGeom prst="rect">
            <a:avLst/>
          </a:prstGeom>
          <a:noFill/>
        </p:spPr>
        <p:txBody>
          <a:bodyPr wrap="square" rtlCol="0">
            <a:spAutoFit/>
          </a:bodyPr>
          <a:lstStyle/>
          <a:p>
            <a:pPr marL="560387" indent="-514350">
              <a:buFont typeface="+mj-lt"/>
              <a:buAutoNum type="arabicParenR" startAt="2"/>
            </a:pPr>
            <a:r>
              <a:rPr lang="en-US" sz="3200" dirty="0" smtClean="0">
                <a:latin typeface="Times New Roman" pitchFamily="18" charset="0"/>
                <a:cs typeface="Times New Roman" pitchFamily="18" charset="0"/>
              </a:rPr>
              <a:t>Use a range-based approximation. The estimation of population standard deviation is one-sixth of population’s range. </a:t>
            </a:r>
          </a:p>
          <a:p>
            <a:pPr marL="560387" indent="-514350">
              <a:buFont typeface="+mj-lt"/>
              <a:buAutoNum type="arabicParenR" startAt="2"/>
            </a:pPr>
            <a:r>
              <a:rPr lang="en-US" sz="3200" dirty="0" smtClean="0">
                <a:latin typeface="Times New Roman" pitchFamily="18" charset="0"/>
                <a:cs typeface="Times New Roman" pitchFamily="18" charset="0"/>
              </a:rPr>
              <a:t>Use a pilot study.</a:t>
            </a:r>
            <a:endParaRPr lang="en-US" sz="3200" dirty="0" smtClean="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repeatCount="indefinite"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00" fill="hold"/>
                                        <p:tgtEl>
                                          <p:spTgt spid="5"/>
                                        </p:tgtEl>
                                        <p:attrNameLst>
                                          <p:attrName>ppt_x</p:attrName>
                                        </p:attrNameLst>
                                      </p:cBhvr>
                                      <p:tavLst>
                                        <p:tav tm="0">
                                          <p:val>
                                            <p:strVal val="1+#ppt_w/2"/>
                                          </p:val>
                                        </p:tav>
                                        <p:tav tm="100000">
                                          <p:val>
                                            <p:strVal val="#ppt_x"/>
                                          </p:val>
                                        </p:tav>
                                      </p:tavLst>
                                    </p:anim>
                                    <p:anim calcmode="lin" valueType="num">
                                      <p:cBhvr additive="base">
                                        <p:cTn id="8" dur="30000" fill="hold"/>
                                        <p:tgtEl>
                                          <p:spTgt spid="5"/>
                                        </p:tgtEl>
                                        <p:attrNameLst>
                                          <p:attrName>ppt_y</p:attrName>
                                        </p:attrNameLst>
                                      </p:cBhvr>
                                      <p:tavLst>
                                        <p:tav tm="0">
                                          <p:val>
                                            <p:strVal val="#ppt_y"/>
                                          </p:val>
                                        </p:tav>
                                        <p:tav tm="100000">
                                          <p:val>
                                            <p:strVal val="#ppt_y"/>
                                          </p:val>
                                        </p:tav>
                                      </p:tavLst>
                                    </p:anim>
                                  </p:childTnLst>
                                </p:cTn>
                              </p:par>
                              <p:par>
                                <p:cTn id="9" presetID="20" presetClass="emph" presetSubtype="0" repeatCount="indefinite" fill="hold" grpId="0" nodeType="withEffect">
                                  <p:stCondLst>
                                    <p:cond delay="0"/>
                                  </p:stCondLst>
                                  <p:endCondLst>
                                    <p:cond evt="onNext" delay="0">
                                      <p:tgtEl>
                                        <p:sldTgt/>
                                      </p:tgtEl>
                                    </p:cond>
                                  </p:endCondLst>
                                  <p:iterate type="lt">
                                    <p:tmPct val="10000"/>
                                  </p:iterate>
                                  <p:childTnLst>
                                    <p:set>
                                      <p:cBhvr override="childStyle">
                                        <p:cTn id="10" dur="500" autoRev="1" fill="hold"/>
                                        <p:tgtEl>
                                          <p:spTgt spid="2"/>
                                        </p:tgtEl>
                                        <p:attrNameLst>
                                          <p:attrName>style.color</p:attrName>
                                        </p:attrNameLst>
                                      </p:cBhvr>
                                      <p:to>
                                        <p:clrVal>
                                          <a:schemeClr val="accent2"/>
                                        </p:clrVal>
                                      </p:to>
                                    </p:set>
                                    <p:set>
                                      <p:cBhvr>
                                        <p:cTn id="11" dur="500" autoRev="1" fill="hold"/>
                                        <p:tgtEl>
                                          <p:spTgt spid="2"/>
                                        </p:tgtEl>
                                        <p:attrNameLst>
                                          <p:attrName>fillcolor</p:attrName>
                                        </p:attrNameLst>
                                      </p:cBhvr>
                                      <p:to>
                                        <p:clrVal>
                                          <a:schemeClr val="accent2"/>
                                        </p:clrVal>
                                      </p:to>
                                    </p:set>
                                    <p:set>
                                      <p:cBhvr>
                                        <p:cTn id="12" dur="500" autoRev="1" fill="hold"/>
                                        <p:tgtEl>
                                          <p:spTgt spid="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04800"/>
            <a:ext cx="9144000" cy="990600"/>
          </a:xfrm>
        </p:spPr>
        <p:txBody>
          <a:bodyPr>
            <a:normAutofit/>
          </a:bodyPr>
          <a:lstStyle/>
          <a:p>
            <a:pPr algn="ctr"/>
            <a:r>
              <a:rPr lang="en-US" sz="4400" b="1" dirty="0" smtClean="0"/>
              <a:t>Choosing an Appropriate Sample Size</a:t>
            </a:r>
            <a:endParaRPr lang="en-US" sz="4400" b="1" dirty="0">
              <a:solidFill>
                <a:srgbClr val="FF0000"/>
              </a:solidFill>
              <a:latin typeface="Times New Roman" pitchFamily="18" charset="0"/>
              <a:cs typeface="Times New Roman" pitchFamily="18" charset="0"/>
            </a:endParaRPr>
          </a:p>
        </p:txBody>
      </p:sp>
      <p:sp>
        <p:nvSpPr>
          <p:cNvPr id="4" name="Slide Number Placeholder 3"/>
          <p:cNvSpPr>
            <a:spLocks noGrp="1"/>
          </p:cNvSpPr>
          <p:nvPr>
            <p:ph type="sldNum" sz="quarter" idx="12"/>
          </p:nvPr>
        </p:nvSpPr>
        <p:spPr/>
        <p:txBody>
          <a:bodyPr/>
          <a:lstStyle/>
          <a:p>
            <a:fld id="{BD13CB69-C11B-4586-B2A4-1F995E803182}" type="slidenum">
              <a:rPr lang="en-US" sz="1600" smtClean="0">
                <a:latin typeface="Times New Roman" pitchFamily="18" charset="0"/>
                <a:cs typeface="Times New Roman" pitchFamily="18" charset="0"/>
              </a:rPr>
              <a:pPr/>
              <a:t>47</a:t>
            </a:fld>
            <a:endParaRPr lang="en-US" dirty="0">
              <a:latin typeface="Times New Roman" pitchFamily="18" charset="0"/>
              <a:cs typeface="Times New Roman" pitchFamily="18" charset="0"/>
            </a:endParaRPr>
          </a:p>
        </p:txBody>
      </p:sp>
      <p:sp>
        <p:nvSpPr>
          <p:cNvPr id="5" name="Slide Number Placeholder 3"/>
          <p:cNvSpPr txBox="1">
            <a:spLocks/>
          </p:cNvSpPr>
          <p:nvPr/>
        </p:nvSpPr>
        <p:spPr>
          <a:xfrm>
            <a:off x="-5867400" y="6294120"/>
            <a:ext cx="5867400" cy="533400"/>
          </a:xfrm>
          <a:prstGeom prst="rect">
            <a:avLst/>
          </a:prstGeom>
        </p:spPr>
        <p:txBody>
          <a:bodyPr vert="horz" lIns="0" tIns="0" rIns="0" bIns="0" anchor="b"/>
          <a:lstStyle/>
          <a:p>
            <a:pPr marL="0" marR="0" lvl="0" indent="0" defTabSz="914400" rtl="0" eaLnBrk="1" fontAlgn="auto" latinLnBrk="0" hangingPunct="1">
              <a:lnSpc>
                <a:spcPct val="100000"/>
              </a:lnSpc>
              <a:spcBef>
                <a:spcPts val="0"/>
              </a:spcBef>
              <a:spcAft>
                <a:spcPts val="0"/>
              </a:spcAft>
              <a:buClrTx/>
              <a:buSzTx/>
              <a:buFontTx/>
              <a:buNone/>
              <a:tabLst/>
              <a:defRPr/>
            </a:pPr>
            <a:r>
              <a:rPr lang="en-US" dirty="0" smtClean="0">
                <a:solidFill>
                  <a:srgbClr val="FFC000"/>
                </a:solidFill>
                <a:latin typeface="Times New Roman" pitchFamily="18" charset="0"/>
                <a:cs typeface="Times New Roman" pitchFamily="18" charset="0"/>
                <a:sym typeface="Webdings"/>
              </a:rPr>
              <a:t></a:t>
            </a:r>
            <a:r>
              <a:rPr lang="en-US" dirty="0" smtClean="0">
                <a:solidFill>
                  <a:srgbClr val="0000FF"/>
                </a:solidFill>
                <a:latin typeface="Times New Roman" pitchFamily="18" charset="0"/>
                <a:cs typeface="Times New Roman" pitchFamily="18" charset="0"/>
              </a:rPr>
              <a:t>Prepared and taught by </a:t>
            </a:r>
            <a:r>
              <a:rPr lang="en-US" b="1" dirty="0" err="1" smtClean="0">
                <a:solidFill>
                  <a:srgbClr val="FF0000"/>
                </a:solidFill>
                <a:latin typeface="Times New Roman" pitchFamily="18" charset="0"/>
                <a:cs typeface="Times New Roman" pitchFamily="18" charset="0"/>
              </a:rPr>
              <a:t>Mong</a:t>
            </a:r>
            <a:r>
              <a:rPr lang="en-US" b="1" dirty="0" smtClean="0">
                <a:solidFill>
                  <a:srgbClr val="FF0000"/>
                </a:solidFill>
                <a:latin typeface="Times New Roman" pitchFamily="18" charset="0"/>
                <a:cs typeface="Times New Roman" pitchFamily="18" charset="0"/>
              </a:rPr>
              <a:t> Mara</a:t>
            </a:r>
            <a:r>
              <a:rPr lang="en-US" b="1" dirty="0" smtClean="0">
                <a:solidFill>
                  <a:srgbClr val="0000FF"/>
                </a:solidFill>
                <a:latin typeface="Times New Roman" pitchFamily="18" charset="0"/>
                <a:cs typeface="Times New Roman" pitchFamily="18" charset="0"/>
              </a:rPr>
              <a:t>, contact: 012 488 812 </a:t>
            </a:r>
            <a:endParaRPr kumimoji="0" lang="en-US" b="0" i="0" u="none" strike="noStrike" kern="1200" cap="none" spc="0" normalizeH="0" baseline="0" noProof="0" dirty="0">
              <a:ln>
                <a:noFill/>
              </a:ln>
              <a:solidFill>
                <a:srgbClr val="0000FF"/>
              </a:solidFill>
              <a:effectLst/>
              <a:uLnTx/>
              <a:uFillTx/>
              <a:latin typeface="Times New Roman" pitchFamily="18" charset="0"/>
              <a:cs typeface="Times New Roman" pitchFamily="18" charset="0"/>
            </a:endParaRPr>
          </a:p>
        </p:txBody>
      </p:sp>
      <p:grpSp>
        <p:nvGrpSpPr>
          <p:cNvPr id="7" name="Group 6"/>
          <p:cNvGrpSpPr/>
          <p:nvPr/>
        </p:nvGrpSpPr>
        <p:grpSpPr>
          <a:xfrm>
            <a:off x="304800" y="1371600"/>
            <a:ext cx="8839200" cy="5509200"/>
            <a:chOff x="304800" y="1600200"/>
            <a:chExt cx="8839200" cy="5509200"/>
          </a:xfrm>
        </p:grpSpPr>
        <p:sp>
          <p:nvSpPr>
            <p:cNvPr id="8" name="TextBox 7"/>
            <p:cNvSpPr txBox="1"/>
            <p:nvPr/>
          </p:nvSpPr>
          <p:spPr>
            <a:xfrm>
              <a:off x="304800" y="1600200"/>
              <a:ext cx="8839200" cy="5509200"/>
            </a:xfrm>
            <a:prstGeom prst="rect">
              <a:avLst/>
            </a:prstGeom>
            <a:noFill/>
          </p:spPr>
          <p:txBody>
            <a:bodyPr wrap="square" rtlCol="0">
              <a:spAutoFit/>
            </a:bodyPr>
            <a:lstStyle/>
            <a:p>
              <a:pPr marL="560387" indent="-514350"/>
              <a:r>
                <a:rPr lang="en-US" sz="3200" dirty="0" smtClean="0">
                  <a:latin typeface="Times New Roman" pitchFamily="18" charset="0"/>
                  <a:cs typeface="Times New Roman" pitchFamily="18" charset="0"/>
                </a:rPr>
                <a:t>Sample size for estimating a mean</a:t>
              </a:r>
            </a:p>
            <a:p>
              <a:pPr marL="560387" indent="-514350"/>
              <a:endParaRPr lang="en-US" sz="3200" dirty="0" smtClean="0">
                <a:latin typeface="Times New Roman" pitchFamily="18" charset="0"/>
                <a:cs typeface="Times New Roman" pitchFamily="18" charset="0"/>
              </a:endParaRPr>
            </a:p>
            <a:p>
              <a:pPr marL="560387" indent="-514350"/>
              <a:endParaRPr lang="en-US" sz="3200" dirty="0" smtClean="0">
                <a:latin typeface="Times New Roman" pitchFamily="18" charset="0"/>
                <a:cs typeface="Times New Roman" pitchFamily="18" charset="0"/>
              </a:endParaRPr>
            </a:p>
            <a:p>
              <a:pPr marL="560387" indent="-514350"/>
              <a:endParaRPr lang="en-US" sz="3200" dirty="0" smtClean="0">
                <a:latin typeface="Times New Roman" pitchFamily="18" charset="0"/>
                <a:cs typeface="Times New Roman" pitchFamily="18" charset="0"/>
              </a:endParaRPr>
            </a:p>
            <a:p>
              <a:pPr marL="560387" indent="-514350"/>
              <a:r>
                <a:rPr lang="en-US" sz="3200" dirty="0" smtClean="0">
                  <a:latin typeface="Times New Roman" pitchFamily="18" charset="0"/>
                  <a:cs typeface="Times New Roman" pitchFamily="18" charset="0"/>
                </a:rPr>
                <a:t>n : sample size</a:t>
              </a:r>
            </a:p>
            <a:p>
              <a:pPr marL="560387" indent="-514350"/>
              <a:r>
                <a:rPr lang="en-US" sz="3200" dirty="0" smtClean="0">
                  <a:latin typeface="Times New Roman" pitchFamily="18" charset="0"/>
                  <a:cs typeface="Times New Roman" pitchFamily="18" charset="0"/>
                </a:rPr>
                <a:t>z : standard normal value corresponding to the desired level of confidence.</a:t>
              </a:r>
            </a:p>
            <a:p>
              <a:pPr marL="560387" indent="-514350"/>
              <a:r>
                <a:rPr lang="en-US" sz="3200" dirty="0" smtClean="0">
                  <a:latin typeface="Times New Roman" pitchFamily="18" charset="0"/>
                  <a:cs typeface="Times New Roman" pitchFamily="18" charset="0"/>
                </a:rPr>
                <a:t>s : an estimate of the population standard deviation.</a:t>
              </a:r>
            </a:p>
            <a:p>
              <a:pPr marL="560387" indent="-514350"/>
              <a:r>
                <a:rPr lang="en-US" sz="3200" dirty="0" smtClean="0">
                  <a:latin typeface="Times New Roman" pitchFamily="18" charset="0"/>
                  <a:cs typeface="Times New Roman" pitchFamily="18" charset="0"/>
                </a:rPr>
                <a:t>E : the maximum allowable error.</a:t>
              </a:r>
            </a:p>
            <a:p>
              <a:pPr marL="60325" indent="-15875"/>
              <a:r>
                <a:rPr lang="en-US" sz="3200" dirty="0" smtClean="0">
                  <a:solidFill>
                    <a:srgbClr val="FF0000"/>
                  </a:solidFill>
                  <a:latin typeface="Times New Roman" pitchFamily="18" charset="0"/>
                  <a:cs typeface="Times New Roman" pitchFamily="18" charset="0"/>
                </a:rPr>
                <a:t>If n is not an integer it should be rounded up to the next larger whole number.</a:t>
              </a:r>
              <a:endParaRPr lang="en-US" sz="3200" dirty="0" smtClean="0">
                <a:solidFill>
                  <a:srgbClr val="FF0000"/>
                </a:solidFill>
                <a:latin typeface="Times New Roman" pitchFamily="18" charset="0"/>
                <a:cs typeface="Times New Roman" pitchFamily="18" charset="0"/>
              </a:endParaRPr>
            </a:p>
          </p:txBody>
        </p:sp>
        <p:graphicFrame>
          <p:nvGraphicFramePr>
            <p:cNvPr id="6" name="Object 5"/>
            <p:cNvGraphicFramePr>
              <a:graphicFrameLocks noChangeAspect="1"/>
            </p:cNvGraphicFramePr>
            <p:nvPr/>
          </p:nvGraphicFramePr>
          <p:xfrm>
            <a:off x="2667000" y="2209801"/>
            <a:ext cx="2286000" cy="1327355"/>
          </p:xfrm>
          <a:graphic>
            <a:graphicData uri="http://schemas.openxmlformats.org/presentationml/2006/ole">
              <p:oleObj spid="_x0000_s71682" name="Equation" r:id="rId4" imgW="711000" imgH="469800" progId="Equation.DSMT4">
                <p:embed/>
              </p:oleObj>
            </a:graphicData>
          </a:graphic>
        </p:graphicFrame>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repeatCount="indefinite"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00" fill="hold"/>
                                        <p:tgtEl>
                                          <p:spTgt spid="5"/>
                                        </p:tgtEl>
                                        <p:attrNameLst>
                                          <p:attrName>ppt_x</p:attrName>
                                        </p:attrNameLst>
                                      </p:cBhvr>
                                      <p:tavLst>
                                        <p:tav tm="0">
                                          <p:val>
                                            <p:strVal val="1+#ppt_w/2"/>
                                          </p:val>
                                        </p:tav>
                                        <p:tav tm="100000">
                                          <p:val>
                                            <p:strVal val="#ppt_x"/>
                                          </p:val>
                                        </p:tav>
                                      </p:tavLst>
                                    </p:anim>
                                    <p:anim calcmode="lin" valueType="num">
                                      <p:cBhvr additive="base">
                                        <p:cTn id="8" dur="30000" fill="hold"/>
                                        <p:tgtEl>
                                          <p:spTgt spid="5"/>
                                        </p:tgtEl>
                                        <p:attrNameLst>
                                          <p:attrName>ppt_y</p:attrName>
                                        </p:attrNameLst>
                                      </p:cBhvr>
                                      <p:tavLst>
                                        <p:tav tm="0">
                                          <p:val>
                                            <p:strVal val="#ppt_y"/>
                                          </p:val>
                                        </p:tav>
                                        <p:tav tm="100000">
                                          <p:val>
                                            <p:strVal val="#ppt_y"/>
                                          </p:val>
                                        </p:tav>
                                      </p:tavLst>
                                    </p:anim>
                                  </p:childTnLst>
                                </p:cTn>
                              </p:par>
                              <p:par>
                                <p:cTn id="9" presetID="20" presetClass="emph" presetSubtype="0" repeatCount="indefinite" fill="hold" grpId="0" nodeType="withEffect">
                                  <p:stCondLst>
                                    <p:cond delay="0"/>
                                  </p:stCondLst>
                                  <p:endCondLst>
                                    <p:cond evt="onNext" delay="0">
                                      <p:tgtEl>
                                        <p:sldTgt/>
                                      </p:tgtEl>
                                    </p:cond>
                                  </p:endCondLst>
                                  <p:iterate type="lt">
                                    <p:tmPct val="10000"/>
                                  </p:iterate>
                                  <p:childTnLst>
                                    <p:set>
                                      <p:cBhvr override="childStyle">
                                        <p:cTn id="10" dur="500" autoRev="1" fill="hold"/>
                                        <p:tgtEl>
                                          <p:spTgt spid="2"/>
                                        </p:tgtEl>
                                        <p:attrNameLst>
                                          <p:attrName>style.color</p:attrName>
                                        </p:attrNameLst>
                                      </p:cBhvr>
                                      <p:to>
                                        <p:clrVal>
                                          <a:schemeClr val="accent2"/>
                                        </p:clrVal>
                                      </p:to>
                                    </p:set>
                                    <p:set>
                                      <p:cBhvr>
                                        <p:cTn id="11" dur="500" autoRev="1" fill="hold"/>
                                        <p:tgtEl>
                                          <p:spTgt spid="2"/>
                                        </p:tgtEl>
                                        <p:attrNameLst>
                                          <p:attrName>fillcolor</p:attrName>
                                        </p:attrNameLst>
                                      </p:cBhvr>
                                      <p:to>
                                        <p:clrVal>
                                          <a:schemeClr val="accent2"/>
                                        </p:clrVal>
                                      </p:to>
                                    </p:set>
                                    <p:set>
                                      <p:cBhvr>
                                        <p:cTn id="12" dur="500" autoRev="1" fill="hold"/>
                                        <p:tgtEl>
                                          <p:spTgt spid="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04800"/>
            <a:ext cx="9144000" cy="990600"/>
          </a:xfrm>
        </p:spPr>
        <p:txBody>
          <a:bodyPr>
            <a:normAutofit/>
          </a:bodyPr>
          <a:lstStyle/>
          <a:p>
            <a:pPr algn="ctr"/>
            <a:r>
              <a:rPr lang="en-US" sz="4400" b="1" dirty="0" smtClean="0"/>
              <a:t>Choosing an Appropriate Sample Size</a:t>
            </a:r>
            <a:endParaRPr lang="en-US" sz="4400" b="1" dirty="0">
              <a:solidFill>
                <a:srgbClr val="FF0000"/>
              </a:solidFill>
              <a:latin typeface="Times New Roman" pitchFamily="18" charset="0"/>
              <a:cs typeface="Times New Roman" pitchFamily="18" charset="0"/>
            </a:endParaRPr>
          </a:p>
        </p:txBody>
      </p:sp>
      <p:sp>
        <p:nvSpPr>
          <p:cNvPr id="4" name="Slide Number Placeholder 3"/>
          <p:cNvSpPr>
            <a:spLocks noGrp="1"/>
          </p:cNvSpPr>
          <p:nvPr>
            <p:ph type="sldNum" sz="quarter" idx="12"/>
          </p:nvPr>
        </p:nvSpPr>
        <p:spPr/>
        <p:txBody>
          <a:bodyPr/>
          <a:lstStyle/>
          <a:p>
            <a:fld id="{BD13CB69-C11B-4586-B2A4-1F995E803182}" type="slidenum">
              <a:rPr lang="en-US" sz="1600" smtClean="0">
                <a:latin typeface="Times New Roman" pitchFamily="18" charset="0"/>
                <a:cs typeface="Times New Roman" pitchFamily="18" charset="0"/>
              </a:rPr>
              <a:pPr/>
              <a:t>48</a:t>
            </a:fld>
            <a:endParaRPr lang="en-US" dirty="0">
              <a:latin typeface="Times New Roman" pitchFamily="18" charset="0"/>
              <a:cs typeface="Times New Roman" pitchFamily="18" charset="0"/>
            </a:endParaRPr>
          </a:p>
        </p:txBody>
      </p:sp>
      <p:sp>
        <p:nvSpPr>
          <p:cNvPr id="5" name="Slide Number Placeholder 3"/>
          <p:cNvSpPr txBox="1">
            <a:spLocks/>
          </p:cNvSpPr>
          <p:nvPr/>
        </p:nvSpPr>
        <p:spPr>
          <a:xfrm>
            <a:off x="-5867400" y="6294120"/>
            <a:ext cx="5867400" cy="533400"/>
          </a:xfrm>
          <a:prstGeom prst="rect">
            <a:avLst/>
          </a:prstGeom>
        </p:spPr>
        <p:txBody>
          <a:bodyPr vert="horz" lIns="0" tIns="0" rIns="0" bIns="0" anchor="b"/>
          <a:lstStyle/>
          <a:p>
            <a:pPr marL="0" marR="0" lvl="0" indent="0" defTabSz="914400" rtl="0" eaLnBrk="1" fontAlgn="auto" latinLnBrk="0" hangingPunct="1">
              <a:lnSpc>
                <a:spcPct val="100000"/>
              </a:lnSpc>
              <a:spcBef>
                <a:spcPts val="0"/>
              </a:spcBef>
              <a:spcAft>
                <a:spcPts val="0"/>
              </a:spcAft>
              <a:buClrTx/>
              <a:buSzTx/>
              <a:buFontTx/>
              <a:buNone/>
              <a:tabLst/>
              <a:defRPr/>
            </a:pPr>
            <a:r>
              <a:rPr lang="en-US" dirty="0" smtClean="0">
                <a:solidFill>
                  <a:srgbClr val="FFC000"/>
                </a:solidFill>
                <a:latin typeface="Times New Roman" pitchFamily="18" charset="0"/>
                <a:cs typeface="Times New Roman" pitchFamily="18" charset="0"/>
                <a:sym typeface="Webdings"/>
              </a:rPr>
              <a:t></a:t>
            </a:r>
            <a:r>
              <a:rPr lang="en-US" dirty="0" smtClean="0">
                <a:solidFill>
                  <a:srgbClr val="0000FF"/>
                </a:solidFill>
                <a:latin typeface="Times New Roman" pitchFamily="18" charset="0"/>
                <a:cs typeface="Times New Roman" pitchFamily="18" charset="0"/>
              </a:rPr>
              <a:t>Prepared and taught by </a:t>
            </a:r>
            <a:r>
              <a:rPr lang="en-US" b="1" dirty="0" err="1" smtClean="0">
                <a:solidFill>
                  <a:srgbClr val="FF0000"/>
                </a:solidFill>
                <a:latin typeface="Times New Roman" pitchFamily="18" charset="0"/>
                <a:cs typeface="Times New Roman" pitchFamily="18" charset="0"/>
              </a:rPr>
              <a:t>Mong</a:t>
            </a:r>
            <a:r>
              <a:rPr lang="en-US" b="1" dirty="0" smtClean="0">
                <a:solidFill>
                  <a:srgbClr val="FF0000"/>
                </a:solidFill>
                <a:latin typeface="Times New Roman" pitchFamily="18" charset="0"/>
                <a:cs typeface="Times New Roman" pitchFamily="18" charset="0"/>
              </a:rPr>
              <a:t> Mara</a:t>
            </a:r>
            <a:r>
              <a:rPr lang="en-US" b="1" dirty="0" smtClean="0">
                <a:solidFill>
                  <a:srgbClr val="0000FF"/>
                </a:solidFill>
                <a:latin typeface="Times New Roman" pitchFamily="18" charset="0"/>
                <a:cs typeface="Times New Roman" pitchFamily="18" charset="0"/>
              </a:rPr>
              <a:t>, contact: 012 488 812 </a:t>
            </a:r>
            <a:endParaRPr kumimoji="0" lang="en-US" b="0" i="0" u="none" strike="noStrike" kern="1200" cap="none" spc="0" normalizeH="0" baseline="0" noProof="0" dirty="0">
              <a:ln>
                <a:noFill/>
              </a:ln>
              <a:solidFill>
                <a:srgbClr val="0000FF"/>
              </a:solidFill>
              <a:effectLst/>
              <a:uLnTx/>
              <a:uFillTx/>
              <a:latin typeface="Times New Roman" pitchFamily="18" charset="0"/>
              <a:cs typeface="Times New Roman" pitchFamily="18" charset="0"/>
            </a:endParaRPr>
          </a:p>
        </p:txBody>
      </p:sp>
      <p:grpSp>
        <p:nvGrpSpPr>
          <p:cNvPr id="3" name="Group 6"/>
          <p:cNvGrpSpPr/>
          <p:nvPr/>
        </p:nvGrpSpPr>
        <p:grpSpPr>
          <a:xfrm>
            <a:off x="304800" y="1718370"/>
            <a:ext cx="8839200" cy="3539430"/>
            <a:chOff x="304800" y="1600200"/>
            <a:chExt cx="8839200" cy="3539430"/>
          </a:xfrm>
        </p:grpSpPr>
        <p:sp>
          <p:nvSpPr>
            <p:cNvPr id="8" name="TextBox 7"/>
            <p:cNvSpPr txBox="1"/>
            <p:nvPr/>
          </p:nvSpPr>
          <p:spPr>
            <a:xfrm>
              <a:off x="304800" y="1600200"/>
              <a:ext cx="8839200" cy="3539430"/>
            </a:xfrm>
            <a:prstGeom prst="rect">
              <a:avLst/>
            </a:prstGeom>
            <a:noFill/>
          </p:spPr>
          <p:txBody>
            <a:bodyPr wrap="square" rtlCol="0">
              <a:spAutoFit/>
            </a:bodyPr>
            <a:lstStyle/>
            <a:p>
              <a:pPr marL="560387" indent="-514350"/>
              <a:r>
                <a:rPr lang="en-US" sz="3200" dirty="0" smtClean="0">
                  <a:latin typeface="Times New Roman" pitchFamily="18" charset="0"/>
                  <a:cs typeface="Times New Roman" pitchFamily="18" charset="0"/>
                </a:rPr>
                <a:t>Sample size for estimating a proportion</a:t>
              </a:r>
            </a:p>
            <a:p>
              <a:pPr marL="560387" indent="-514350"/>
              <a:endParaRPr lang="en-US" sz="3200" dirty="0" smtClean="0">
                <a:latin typeface="Times New Roman" pitchFamily="18" charset="0"/>
                <a:cs typeface="Times New Roman" pitchFamily="18" charset="0"/>
              </a:endParaRPr>
            </a:p>
            <a:p>
              <a:pPr marL="560387" indent="-514350"/>
              <a:endParaRPr lang="en-US" sz="3200" dirty="0" smtClean="0">
                <a:latin typeface="Times New Roman" pitchFamily="18" charset="0"/>
                <a:cs typeface="Times New Roman" pitchFamily="18" charset="0"/>
              </a:endParaRPr>
            </a:p>
            <a:p>
              <a:pPr marL="560387" indent="-514350"/>
              <a:endParaRPr lang="en-US" sz="3200" dirty="0" smtClean="0">
                <a:latin typeface="Times New Roman" pitchFamily="18" charset="0"/>
                <a:cs typeface="Times New Roman" pitchFamily="18" charset="0"/>
              </a:endParaRPr>
            </a:p>
            <a:p>
              <a:pPr marL="60325" indent="-15875"/>
              <a:r>
                <a:rPr lang="en-US" sz="3200" dirty="0" smtClean="0">
                  <a:latin typeface="Times New Roman" pitchFamily="18" charset="0"/>
                  <a:cs typeface="Times New Roman" pitchFamily="18" charset="0"/>
                </a:rPr>
                <a:t>If the estimate of </a:t>
              </a:r>
              <a:r>
                <a:rPr lang="el-GR" sz="3200" dirty="0" smtClean="0">
                  <a:latin typeface="Times New Roman"/>
                  <a:cs typeface="Times New Roman"/>
                </a:rPr>
                <a:t>π</a:t>
              </a:r>
              <a:r>
                <a:rPr lang="en-US" sz="3200" dirty="0" smtClean="0">
                  <a:latin typeface="Times New Roman"/>
                  <a:cs typeface="Times New Roman"/>
                </a:rPr>
                <a:t>, p, is not known, use the value of 0.50 because  the term p(1-p) can never be larger than when p=0.50.</a:t>
              </a:r>
              <a:endParaRPr lang="en-US" sz="3200" dirty="0" smtClean="0">
                <a:latin typeface="Times New Roman" pitchFamily="18" charset="0"/>
                <a:cs typeface="Times New Roman" pitchFamily="18" charset="0"/>
              </a:endParaRPr>
            </a:p>
          </p:txBody>
        </p:sp>
        <p:graphicFrame>
          <p:nvGraphicFramePr>
            <p:cNvPr id="6" name="Object 5"/>
            <p:cNvGraphicFramePr>
              <a:graphicFrameLocks noChangeAspect="1"/>
            </p:cNvGraphicFramePr>
            <p:nvPr/>
          </p:nvGraphicFramePr>
          <p:xfrm>
            <a:off x="2055813" y="2209800"/>
            <a:ext cx="3509962" cy="1327150"/>
          </p:xfrm>
          <a:graphic>
            <a:graphicData uri="http://schemas.openxmlformats.org/presentationml/2006/ole">
              <p:oleObj spid="_x0000_s74754" name="Equation" r:id="rId4" imgW="1091880" imgH="469800" progId="Equation.DSMT4">
                <p:embed/>
              </p:oleObj>
            </a:graphicData>
          </a:graphic>
        </p:graphicFrame>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repeatCount="indefinite"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00" fill="hold"/>
                                        <p:tgtEl>
                                          <p:spTgt spid="5"/>
                                        </p:tgtEl>
                                        <p:attrNameLst>
                                          <p:attrName>ppt_x</p:attrName>
                                        </p:attrNameLst>
                                      </p:cBhvr>
                                      <p:tavLst>
                                        <p:tav tm="0">
                                          <p:val>
                                            <p:strVal val="1+#ppt_w/2"/>
                                          </p:val>
                                        </p:tav>
                                        <p:tav tm="100000">
                                          <p:val>
                                            <p:strVal val="#ppt_x"/>
                                          </p:val>
                                        </p:tav>
                                      </p:tavLst>
                                    </p:anim>
                                    <p:anim calcmode="lin" valueType="num">
                                      <p:cBhvr additive="base">
                                        <p:cTn id="8" dur="30000" fill="hold"/>
                                        <p:tgtEl>
                                          <p:spTgt spid="5"/>
                                        </p:tgtEl>
                                        <p:attrNameLst>
                                          <p:attrName>ppt_y</p:attrName>
                                        </p:attrNameLst>
                                      </p:cBhvr>
                                      <p:tavLst>
                                        <p:tav tm="0">
                                          <p:val>
                                            <p:strVal val="#ppt_y"/>
                                          </p:val>
                                        </p:tav>
                                        <p:tav tm="100000">
                                          <p:val>
                                            <p:strVal val="#ppt_y"/>
                                          </p:val>
                                        </p:tav>
                                      </p:tavLst>
                                    </p:anim>
                                  </p:childTnLst>
                                </p:cTn>
                              </p:par>
                              <p:par>
                                <p:cTn id="9" presetID="20" presetClass="emph" presetSubtype="0" repeatCount="indefinite" fill="hold" grpId="0" nodeType="withEffect">
                                  <p:stCondLst>
                                    <p:cond delay="0"/>
                                  </p:stCondLst>
                                  <p:endCondLst>
                                    <p:cond evt="onNext" delay="0">
                                      <p:tgtEl>
                                        <p:sldTgt/>
                                      </p:tgtEl>
                                    </p:cond>
                                  </p:endCondLst>
                                  <p:iterate type="lt">
                                    <p:tmPct val="10000"/>
                                  </p:iterate>
                                  <p:childTnLst>
                                    <p:set>
                                      <p:cBhvr override="childStyle">
                                        <p:cTn id="10" dur="500" autoRev="1" fill="hold"/>
                                        <p:tgtEl>
                                          <p:spTgt spid="2"/>
                                        </p:tgtEl>
                                        <p:attrNameLst>
                                          <p:attrName>style.color</p:attrName>
                                        </p:attrNameLst>
                                      </p:cBhvr>
                                      <p:to>
                                        <p:clrVal>
                                          <a:schemeClr val="accent2"/>
                                        </p:clrVal>
                                      </p:to>
                                    </p:set>
                                    <p:set>
                                      <p:cBhvr>
                                        <p:cTn id="11" dur="500" autoRev="1" fill="hold"/>
                                        <p:tgtEl>
                                          <p:spTgt spid="2"/>
                                        </p:tgtEl>
                                        <p:attrNameLst>
                                          <p:attrName>fillcolor</p:attrName>
                                        </p:attrNameLst>
                                      </p:cBhvr>
                                      <p:to>
                                        <p:clrVal>
                                          <a:schemeClr val="accent2"/>
                                        </p:clrVal>
                                      </p:to>
                                    </p:set>
                                    <p:set>
                                      <p:cBhvr>
                                        <p:cTn id="12" dur="500" autoRev="1" fill="hold"/>
                                        <p:tgtEl>
                                          <p:spTgt spid="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04800"/>
            <a:ext cx="9144000" cy="990600"/>
          </a:xfrm>
        </p:spPr>
        <p:txBody>
          <a:bodyPr>
            <a:normAutofit/>
          </a:bodyPr>
          <a:lstStyle/>
          <a:p>
            <a:pPr algn="ctr"/>
            <a:r>
              <a:rPr lang="en-US" sz="4400" b="1" dirty="0" smtClean="0"/>
              <a:t>Example 8</a:t>
            </a:r>
            <a:endParaRPr lang="en-US" sz="4400" b="1" dirty="0">
              <a:solidFill>
                <a:srgbClr val="FF0000"/>
              </a:solidFill>
              <a:latin typeface="Times New Roman" pitchFamily="18" charset="0"/>
              <a:cs typeface="Times New Roman" pitchFamily="18" charset="0"/>
            </a:endParaRPr>
          </a:p>
        </p:txBody>
      </p:sp>
      <p:sp>
        <p:nvSpPr>
          <p:cNvPr id="4" name="Slide Number Placeholder 3"/>
          <p:cNvSpPr>
            <a:spLocks noGrp="1"/>
          </p:cNvSpPr>
          <p:nvPr>
            <p:ph type="sldNum" sz="quarter" idx="12"/>
          </p:nvPr>
        </p:nvSpPr>
        <p:spPr/>
        <p:txBody>
          <a:bodyPr/>
          <a:lstStyle/>
          <a:p>
            <a:fld id="{BD13CB69-C11B-4586-B2A4-1F995E803182}" type="slidenum">
              <a:rPr lang="en-US" sz="1600" smtClean="0">
                <a:latin typeface="Times New Roman" pitchFamily="18" charset="0"/>
                <a:cs typeface="Times New Roman" pitchFamily="18" charset="0"/>
              </a:rPr>
              <a:pPr/>
              <a:t>49</a:t>
            </a:fld>
            <a:endParaRPr lang="en-US" dirty="0">
              <a:latin typeface="Times New Roman" pitchFamily="18" charset="0"/>
              <a:cs typeface="Times New Roman" pitchFamily="18" charset="0"/>
            </a:endParaRPr>
          </a:p>
        </p:txBody>
      </p:sp>
      <p:sp>
        <p:nvSpPr>
          <p:cNvPr id="5" name="Slide Number Placeholder 3"/>
          <p:cNvSpPr txBox="1">
            <a:spLocks/>
          </p:cNvSpPr>
          <p:nvPr/>
        </p:nvSpPr>
        <p:spPr>
          <a:xfrm>
            <a:off x="-5867400" y="6294120"/>
            <a:ext cx="5867400" cy="533400"/>
          </a:xfrm>
          <a:prstGeom prst="rect">
            <a:avLst/>
          </a:prstGeom>
        </p:spPr>
        <p:txBody>
          <a:bodyPr vert="horz" lIns="0" tIns="0" rIns="0" bIns="0" anchor="b"/>
          <a:lstStyle/>
          <a:p>
            <a:pPr marL="0" marR="0" lvl="0" indent="0" defTabSz="914400" rtl="0" eaLnBrk="1" fontAlgn="auto" latinLnBrk="0" hangingPunct="1">
              <a:lnSpc>
                <a:spcPct val="100000"/>
              </a:lnSpc>
              <a:spcBef>
                <a:spcPts val="0"/>
              </a:spcBef>
              <a:spcAft>
                <a:spcPts val="0"/>
              </a:spcAft>
              <a:buClrTx/>
              <a:buSzTx/>
              <a:buFontTx/>
              <a:buNone/>
              <a:tabLst/>
              <a:defRPr/>
            </a:pPr>
            <a:r>
              <a:rPr lang="en-US" dirty="0" smtClean="0">
                <a:solidFill>
                  <a:srgbClr val="FFC000"/>
                </a:solidFill>
                <a:latin typeface="Times New Roman" pitchFamily="18" charset="0"/>
                <a:cs typeface="Times New Roman" pitchFamily="18" charset="0"/>
                <a:sym typeface="Webdings"/>
              </a:rPr>
              <a:t></a:t>
            </a:r>
            <a:r>
              <a:rPr lang="en-US" dirty="0" smtClean="0">
                <a:solidFill>
                  <a:srgbClr val="0000FF"/>
                </a:solidFill>
                <a:latin typeface="Times New Roman" pitchFamily="18" charset="0"/>
                <a:cs typeface="Times New Roman" pitchFamily="18" charset="0"/>
              </a:rPr>
              <a:t>Prepared and taught by </a:t>
            </a:r>
            <a:r>
              <a:rPr lang="en-US" b="1" dirty="0" err="1" smtClean="0">
                <a:solidFill>
                  <a:srgbClr val="FF0000"/>
                </a:solidFill>
                <a:latin typeface="Times New Roman" pitchFamily="18" charset="0"/>
                <a:cs typeface="Times New Roman" pitchFamily="18" charset="0"/>
              </a:rPr>
              <a:t>Mong</a:t>
            </a:r>
            <a:r>
              <a:rPr lang="en-US" b="1" dirty="0" smtClean="0">
                <a:solidFill>
                  <a:srgbClr val="FF0000"/>
                </a:solidFill>
                <a:latin typeface="Times New Roman" pitchFamily="18" charset="0"/>
                <a:cs typeface="Times New Roman" pitchFamily="18" charset="0"/>
              </a:rPr>
              <a:t> Mara</a:t>
            </a:r>
            <a:r>
              <a:rPr lang="en-US" b="1" dirty="0" smtClean="0">
                <a:solidFill>
                  <a:srgbClr val="0000FF"/>
                </a:solidFill>
                <a:latin typeface="Times New Roman" pitchFamily="18" charset="0"/>
                <a:cs typeface="Times New Roman" pitchFamily="18" charset="0"/>
              </a:rPr>
              <a:t>, contact: 012 488 812 </a:t>
            </a:r>
            <a:endParaRPr kumimoji="0" lang="en-US" b="0" i="0" u="none" strike="noStrike" kern="1200" cap="none" spc="0" normalizeH="0" baseline="0" noProof="0" dirty="0">
              <a:ln>
                <a:noFill/>
              </a:ln>
              <a:solidFill>
                <a:srgbClr val="0000FF"/>
              </a:solidFill>
              <a:effectLst/>
              <a:uLnTx/>
              <a:uFillTx/>
              <a:latin typeface="Times New Roman" pitchFamily="18" charset="0"/>
              <a:cs typeface="Times New Roman" pitchFamily="18" charset="0"/>
            </a:endParaRPr>
          </a:p>
        </p:txBody>
      </p:sp>
      <p:sp>
        <p:nvSpPr>
          <p:cNvPr id="8" name="TextBox 7"/>
          <p:cNvSpPr txBox="1"/>
          <p:nvPr/>
        </p:nvSpPr>
        <p:spPr>
          <a:xfrm>
            <a:off x="304800" y="1600201"/>
            <a:ext cx="8839200" cy="3539430"/>
          </a:xfrm>
          <a:prstGeom prst="rect">
            <a:avLst/>
          </a:prstGeom>
          <a:noFill/>
        </p:spPr>
        <p:txBody>
          <a:bodyPr wrap="square" rtlCol="0">
            <a:spAutoFit/>
          </a:bodyPr>
          <a:lstStyle/>
          <a:p>
            <a:pPr marL="60325" indent="-15875"/>
            <a:r>
              <a:rPr lang="en-US" sz="3200" dirty="0" smtClean="0">
                <a:latin typeface="Times New Roman" pitchFamily="18" charset="0"/>
                <a:cs typeface="Times New Roman" pitchFamily="18" charset="0"/>
              </a:rPr>
              <a:t>A student in public administration wants to determine the mean amount members of city councils earn. The error in estimating the mean is to be less than $100 with a 95% level of confidence. The student found a report by the Department of labor that estimated the standard deviation to be $1,000. What is the required sample size?</a:t>
            </a:r>
            <a:endParaRPr lang="en-US" sz="3200" dirty="0" smtClean="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repeatCount="indefinite"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00" fill="hold"/>
                                        <p:tgtEl>
                                          <p:spTgt spid="5"/>
                                        </p:tgtEl>
                                        <p:attrNameLst>
                                          <p:attrName>ppt_x</p:attrName>
                                        </p:attrNameLst>
                                      </p:cBhvr>
                                      <p:tavLst>
                                        <p:tav tm="0">
                                          <p:val>
                                            <p:strVal val="1+#ppt_w/2"/>
                                          </p:val>
                                        </p:tav>
                                        <p:tav tm="100000">
                                          <p:val>
                                            <p:strVal val="#ppt_x"/>
                                          </p:val>
                                        </p:tav>
                                      </p:tavLst>
                                    </p:anim>
                                    <p:anim calcmode="lin" valueType="num">
                                      <p:cBhvr additive="base">
                                        <p:cTn id="8" dur="30000" fill="hold"/>
                                        <p:tgtEl>
                                          <p:spTgt spid="5"/>
                                        </p:tgtEl>
                                        <p:attrNameLst>
                                          <p:attrName>ppt_y</p:attrName>
                                        </p:attrNameLst>
                                      </p:cBhvr>
                                      <p:tavLst>
                                        <p:tav tm="0">
                                          <p:val>
                                            <p:strVal val="#ppt_y"/>
                                          </p:val>
                                        </p:tav>
                                        <p:tav tm="100000">
                                          <p:val>
                                            <p:strVal val="#ppt_y"/>
                                          </p:val>
                                        </p:tav>
                                      </p:tavLst>
                                    </p:anim>
                                  </p:childTnLst>
                                </p:cTn>
                              </p:par>
                              <p:par>
                                <p:cTn id="9" presetID="20" presetClass="emph" presetSubtype="0" repeatCount="indefinite" fill="hold" grpId="0" nodeType="withEffect">
                                  <p:stCondLst>
                                    <p:cond delay="0"/>
                                  </p:stCondLst>
                                  <p:endCondLst>
                                    <p:cond evt="onNext" delay="0">
                                      <p:tgtEl>
                                        <p:sldTgt/>
                                      </p:tgtEl>
                                    </p:cond>
                                  </p:endCondLst>
                                  <p:iterate type="lt">
                                    <p:tmPct val="10000"/>
                                  </p:iterate>
                                  <p:childTnLst>
                                    <p:set>
                                      <p:cBhvr override="childStyle">
                                        <p:cTn id="10" dur="500" autoRev="1" fill="hold"/>
                                        <p:tgtEl>
                                          <p:spTgt spid="2"/>
                                        </p:tgtEl>
                                        <p:attrNameLst>
                                          <p:attrName>style.color</p:attrName>
                                        </p:attrNameLst>
                                      </p:cBhvr>
                                      <p:to>
                                        <p:clrVal>
                                          <a:schemeClr val="accent2"/>
                                        </p:clrVal>
                                      </p:to>
                                    </p:set>
                                    <p:set>
                                      <p:cBhvr>
                                        <p:cTn id="11" dur="500" autoRev="1" fill="hold"/>
                                        <p:tgtEl>
                                          <p:spTgt spid="2"/>
                                        </p:tgtEl>
                                        <p:attrNameLst>
                                          <p:attrName>fillcolor</p:attrName>
                                        </p:attrNameLst>
                                      </p:cBhvr>
                                      <p:to>
                                        <p:clrVal>
                                          <a:schemeClr val="accent2"/>
                                        </p:clrVal>
                                      </p:to>
                                    </p:set>
                                    <p:set>
                                      <p:cBhvr>
                                        <p:cTn id="12" dur="500" autoRev="1" fill="hold"/>
                                        <p:tgtEl>
                                          <p:spTgt spid="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609600"/>
            <a:ext cx="8229600" cy="838200"/>
          </a:xfrm>
        </p:spPr>
        <p:txBody>
          <a:bodyPr/>
          <a:lstStyle/>
          <a:p>
            <a:r>
              <a:rPr lang="en-US" dirty="0" smtClean="0">
                <a:solidFill>
                  <a:srgbClr val="0000FF"/>
                </a:solidFill>
                <a:latin typeface="Times New Roman" pitchFamily="18" charset="0"/>
                <a:cs typeface="Times New Roman" pitchFamily="18" charset="0"/>
              </a:rPr>
              <a:t>Probability Sampling Methods</a:t>
            </a:r>
            <a:endParaRPr lang="en-US" dirty="0">
              <a:solidFill>
                <a:srgbClr val="0000FF"/>
              </a:solidFill>
              <a:latin typeface="Times New Roman" pitchFamily="18" charset="0"/>
              <a:cs typeface="Times New Roman" pitchFamily="18" charset="0"/>
            </a:endParaRPr>
          </a:p>
        </p:txBody>
      </p:sp>
      <p:sp>
        <p:nvSpPr>
          <p:cNvPr id="3" name="Content Placeholder 2"/>
          <p:cNvSpPr>
            <a:spLocks noGrp="1"/>
          </p:cNvSpPr>
          <p:nvPr>
            <p:ph idx="1"/>
          </p:nvPr>
        </p:nvSpPr>
        <p:spPr>
          <a:xfrm>
            <a:off x="304800" y="1905000"/>
            <a:ext cx="8610600" cy="2362200"/>
          </a:xfrm>
        </p:spPr>
        <p:txBody>
          <a:bodyPr>
            <a:normAutofit/>
          </a:bodyPr>
          <a:lstStyle/>
          <a:p>
            <a:pPr marL="0" indent="0">
              <a:buClr>
                <a:srgbClr val="FF0000"/>
              </a:buClr>
              <a:buNone/>
            </a:pPr>
            <a:r>
              <a:rPr lang="en-US" sz="3200" dirty="0" smtClean="0">
                <a:solidFill>
                  <a:srgbClr val="FF0000"/>
                </a:solidFill>
                <a:latin typeface="Times New Roman" pitchFamily="18" charset="0"/>
                <a:cs typeface="Times New Roman" pitchFamily="18" charset="0"/>
              </a:rPr>
              <a:t>Probability sample </a:t>
            </a:r>
            <a:r>
              <a:rPr lang="en-US" sz="3200" dirty="0" smtClean="0">
                <a:latin typeface="Times New Roman" pitchFamily="18" charset="0"/>
                <a:cs typeface="Times New Roman" pitchFamily="18" charset="0"/>
              </a:rPr>
              <a:t>is a sample selected in such a way that each item or person in the population being studied has a known (nonzero) likelihood of being included in the sample.</a:t>
            </a:r>
          </a:p>
        </p:txBody>
      </p:sp>
      <p:sp>
        <p:nvSpPr>
          <p:cNvPr id="4" name="Slide Number Placeholder 3"/>
          <p:cNvSpPr>
            <a:spLocks noGrp="1"/>
          </p:cNvSpPr>
          <p:nvPr>
            <p:ph type="sldNum" sz="quarter" idx="12"/>
          </p:nvPr>
        </p:nvSpPr>
        <p:spPr/>
        <p:txBody>
          <a:bodyPr/>
          <a:lstStyle/>
          <a:p>
            <a:fld id="{BD13CB69-C11B-4586-B2A4-1F995E803182}" type="slidenum">
              <a:rPr lang="en-US" smtClean="0"/>
              <a:pPr/>
              <a:t>5</a:t>
            </a:fld>
            <a:endParaRPr lang="en-US" dirty="0"/>
          </a:p>
        </p:txBody>
      </p:sp>
      <p:sp>
        <p:nvSpPr>
          <p:cNvPr id="5" name="Slide Number Placeholder 3"/>
          <p:cNvSpPr txBox="1">
            <a:spLocks/>
          </p:cNvSpPr>
          <p:nvPr/>
        </p:nvSpPr>
        <p:spPr>
          <a:xfrm>
            <a:off x="-5867400" y="6294120"/>
            <a:ext cx="5867400" cy="533400"/>
          </a:xfrm>
          <a:prstGeom prst="rect">
            <a:avLst/>
          </a:prstGeom>
        </p:spPr>
        <p:txBody>
          <a:bodyPr vert="horz" lIns="0" tIns="0" rIns="0" bIns="0" anchor="b"/>
          <a:lstStyle/>
          <a:p>
            <a:pPr marL="0" marR="0" lvl="0" indent="0" defTabSz="914400" rtl="0" eaLnBrk="1" fontAlgn="auto" latinLnBrk="0" hangingPunct="1">
              <a:lnSpc>
                <a:spcPct val="100000"/>
              </a:lnSpc>
              <a:spcBef>
                <a:spcPts val="0"/>
              </a:spcBef>
              <a:spcAft>
                <a:spcPts val="0"/>
              </a:spcAft>
              <a:buClrTx/>
              <a:buSzTx/>
              <a:buFontTx/>
              <a:buNone/>
              <a:tabLst/>
              <a:defRPr/>
            </a:pPr>
            <a:r>
              <a:rPr lang="en-US" dirty="0" smtClean="0">
                <a:solidFill>
                  <a:srgbClr val="FFC000"/>
                </a:solidFill>
                <a:latin typeface="Times New Roman" pitchFamily="18" charset="0"/>
                <a:cs typeface="Times New Roman" pitchFamily="18" charset="0"/>
                <a:sym typeface="Webdings"/>
              </a:rPr>
              <a:t></a:t>
            </a:r>
            <a:r>
              <a:rPr lang="en-US" dirty="0" smtClean="0">
                <a:solidFill>
                  <a:srgbClr val="0000FF"/>
                </a:solidFill>
                <a:latin typeface="Times New Roman" pitchFamily="18" charset="0"/>
                <a:cs typeface="Times New Roman" pitchFamily="18" charset="0"/>
              </a:rPr>
              <a:t>Prepared and taught by </a:t>
            </a:r>
            <a:r>
              <a:rPr lang="en-US" b="1" dirty="0" err="1" smtClean="0">
                <a:solidFill>
                  <a:srgbClr val="FF0000"/>
                </a:solidFill>
                <a:latin typeface="Times New Roman" pitchFamily="18" charset="0"/>
                <a:cs typeface="Times New Roman" pitchFamily="18" charset="0"/>
              </a:rPr>
              <a:t>Mong</a:t>
            </a:r>
            <a:r>
              <a:rPr lang="en-US" b="1" dirty="0" smtClean="0">
                <a:solidFill>
                  <a:srgbClr val="FF0000"/>
                </a:solidFill>
                <a:latin typeface="Times New Roman" pitchFamily="18" charset="0"/>
                <a:cs typeface="Times New Roman" pitchFamily="18" charset="0"/>
              </a:rPr>
              <a:t> Mara</a:t>
            </a:r>
            <a:r>
              <a:rPr lang="en-US" b="1" dirty="0" smtClean="0">
                <a:solidFill>
                  <a:srgbClr val="0000FF"/>
                </a:solidFill>
                <a:latin typeface="Times New Roman" pitchFamily="18" charset="0"/>
                <a:cs typeface="Times New Roman" pitchFamily="18" charset="0"/>
              </a:rPr>
              <a:t>, contact: 012 488 812 </a:t>
            </a:r>
            <a:endParaRPr kumimoji="0" lang="en-US" b="0" i="0" u="none" strike="noStrike" kern="1200" cap="none" spc="0" normalizeH="0" baseline="0" noProof="0" dirty="0">
              <a:ln>
                <a:noFill/>
              </a:ln>
              <a:solidFill>
                <a:srgbClr val="0000FF"/>
              </a:solidFill>
              <a:effectLst/>
              <a:uLnTx/>
              <a:uFillTx/>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repeatCount="indefinite"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00" fill="hold"/>
                                        <p:tgtEl>
                                          <p:spTgt spid="5"/>
                                        </p:tgtEl>
                                        <p:attrNameLst>
                                          <p:attrName>ppt_x</p:attrName>
                                        </p:attrNameLst>
                                      </p:cBhvr>
                                      <p:tavLst>
                                        <p:tav tm="0">
                                          <p:val>
                                            <p:strVal val="1+#ppt_w/2"/>
                                          </p:val>
                                        </p:tav>
                                        <p:tav tm="100000">
                                          <p:val>
                                            <p:strVal val="#ppt_x"/>
                                          </p:val>
                                        </p:tav>
                                      </p:tavLst>
                                    </p:anim>
                                    <p:anim calcmode="lin" valueType="num">
                                      <p:cBhvr additive="base">
                                        <p:cTn id="8" dur="30000" fill="hold"/>
                                        <p:tgtEl>
                                          <p:spTgt spid="5"/>
                                        </p:tgtEl>
                                        <p:attrNameLst>
                                          <p:attrName>ppt_y</p:attrName>
                                        </p:attrNameLst>
                                      </p:cBhvr>
                                      <p:tavLst>
                                        <p:tav tm="0">
                                          <p:val>
                                            <p:strVal val="#ppt_y"/>
                                          </p:val>
                                        </p:tav>
                                        <p:tav tm="100000">
                                          <p:val>
                                            <p:strVal val="#ppt_y"/>
                                          </p:val>
                                        </p:tav>
                                      </p:tavLst>
                                    </p:anim>
                                  </p:childTnLst>
                                </p:cTn>
                              </p:par>
                              <p:par>
                                <p:cTn id="9" presetID="20" presetClass="emph" presetSubtype="0" repeatCount="indefinite" fill="hold" grpId="0" nodeType="withEffect">
                                  <p:stCondLst>
                                    <p:cond delay="0"/>
                                  </p:stCondLst>
                                  <p:endCondLst>
                                    <p:cond evt="onNext" delay="0">
                                      <p:tgtEl>
                                        <p:sldTgt/>
                                      </p:tgtEl>
                                    </p:cond>
                                  </p:endCondLst>
                                  <p:iterate type="lt">
                                    <p:tmPct val="10000"/>
                                  </p:iterate>
                                  <p:childTnLst>
                                    <p:set>
                                      <p:cBhvr override="childStyle">
                                        <p:cTn id="10" dur="500" autoRev="1" fill="hold"/>
                                        <p:tgtEl>
                                          <p:spTgt spid="2"/>
                                        </p:tgtEl>
                                        <p:attrNameLst>
                                          <p:attrName>style.color</p:attrName>
                                        </p:attrNameLst>
                                      </p:cBhvr>
                                      <p:to>
                                        <p:clrVal>
                                          <a:schemeClr val="accent2"/>
                                        </p:clrVal>
                                      </p:to>
                                    </p:set>
                                    <p:set>
                                      <p:cBhvr>
                                        <p:cTn id="11" dur="500" autoRev="1" fill="hold"/>
                                        <p:tgtEl>
                                          <p:spTgt spid="2"/>
                                        </p:tgtEl>
                                        <p:attrNameLst>
                                          <p:attrName>fillcolor</p:attrName>
                                        </p:attrNameLst>
                                      </p:cBhvr>
                                      <p:to>
                                        <p:clrVal>
                                          <a:schemeClr val="accent2"/>
                                        </p:clrVal>
                                      </p:to>
                                    </p:set>
                                    <p:set>
                                      <p:cBhvr>
                                        <p:cTn id="12" dur="500" autoRev="1" fill="hold"/>
                                        <p:tgtEl>
                                          <p:spTgt spid="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04800"/>
            <a:ext cx="9144000" cy="990600"/>
          </a:xfrm>
        </p:spPr>
        <p:txBody>
          <a:bodyPr>
            <a:normAutofit/>
          </a:bodyPr>
          <a:lstStyle/>
          <a:p>
            <a:pPr algn="ctr"/>
            <a:r>
              <a:rPr lang="en-US" sz="4400" b="1" dirty="0" smtClean="0"/>
              <a:t>Example 8 (Continued)</a:t>
            </a:r>
            <a:endParaRPr lang="en-US" sz="4400" b="1" dirty="0">
              <a:solidFill>
                <a:srgbClr val="FF0000"/>
              </a:solidFill>
              <a:latin typeface="Times New Roman" pitchFamily="18" charset="0"/>
              <a:cs typeface="Times New Roman" pitchFamily="18" charset="0"/>
            </a:endParaRPr>
          </a:p>
        </p:txBody>
      </p:sp>
      <p:sp>
        <p:nvSpPr>
          <p:cNvPr id="4" name="Slide Number Placeholder 3"/>
          <p:cNvSpPr>
            <a:spLocks noGrp="1"/>
          </p:cNvSpPr>
          <p:nvPr>
            <p:ph type="sldNum" sz="quarter" idx="12"/>
          </p:nvPr>
        </p:nvSpPr>
        <p:spPr/>
        <p:txBody>
          <a:bodyPr/>
          <a:lstStyle/>
          <a:p>
            <a:fld id="{BD13CB69-C11B-4586-B2A4-1F995E803182}" type="slidenum">
              <a:rPr lang="en-US" sz="1600" smtClean="0">
                <a:latin typeface="Times New Roman" pitchFamily="18" charset="0"/>
                <a:cs typeface="Times New Roman" pitchFamily="18" charset="0"/>
              </a:rPr>
              <a:pPr/>
              <a:t>50</a:t>
            </a:fld>
            <a:endParaRPr lang="en-US" dirty="0">
              <a:latin typeface="Times New Roman" pitchFamily="18" charset="0"/>
              <a:cs typeface="Times New Roman" pitchFamily="18" charset="0"/>
            </a:endParaRPr>
          </a:p>
        </p:txBody>
      </p:sp>
      <p:sp>
        <p:nvSpPr>
          <p:cNvPr id="5" name="Slide Number Placeholder 3"/>
          <p:cNvSpPr txBox="1">
            <a:spLocks/>
          </p:cNvSpPr>
          <p:nvPr/>
        </p:nvSpPr>
        <p:spPr>
          <a:xfrm>
            <a:off x="-5867400" y="6294120"/>
            <a:ext cx="5867400" cy="533400"/>
          </a:xfrm>
          <a:prstGeom prst="rect">
            <a:avLst/>
          </a:prstGeom>
        </p:spPr>
        <p:txBody>
          <a:bodyPr vert="horz" lIns="0" tIns="0" rIns="0" bIns="0" anchor="b"/>
          <a:lstStyle/>
          <a:p>
            <a:pPr marL="0" marR="0" lvl="0" indent="0" defTabSz="914400" rtl="0" eaLnBrk="1" fontAlgn="auto" latinLnBrk="0" hangingPunct="1">
              <a:lnSpc>
                <a:spcPct val="100000"/>
              </a:lnSpc>
              <a:spcBef>
                <a:spcPts val="0"/>
              </a:spcBef>
              <a:spcAft>
                <a:spcPts val="0"/>
              </a:spcAft>
              <a:buClrTx/>
              <a:buSzTx/>
              <a:buFontTx/>
              <a:buNone/>
              <a:tabLst/>
              <a:defRPr/>
            </a:pPr>
            <a:r>
              <a:rPr lang="en-US" dirty="0" smtClean="0">
                <a:solidFill>
                  <a:srgbClr val="FFC000"/>
                </a:solidFill>
                <a:latin typeface="Times New Roman" pitchFamily="18" charset="0"/>
                <a:cs typeface="Times New Roman" pitchFamily="18" charset="0"/>
                <a:sym typeface="Webdings"/>
              </a:rPr>
              <a:t></a:t>
            </a:r>
            <a:r>
              <a:rPr lang="en-US" dirty="0" smtClean="0">
                <a:solidFill>
                  <a:srgbClr val="0000FF"/>
                </a:solidFill>
                <a:latin typeface="Times New Roman" pitchFamily="18" charset="0"/>
                <a:cs typeface="Times New Roman" pitchFamily="18" charset="0"/>
              </a:rPr>
              <a:t>Prepared and taught by </a:t>
            </a:r>
            <a:r>
              <a:rPr lang="en-US" b="1" dirty="0" err="1" smtClean="0">
                <a:solidFill>
                  <a:srgbClr val="FF0000"/>
                </a:solidFill>
                <a:latin typeface="Times New Roman" pitchFamily="18" charset="0"/>
                <a:cs typeface="Times New Roman" pitchFamily="18" charset="0"/>
              </a:rPr>
              <a:t>Mong</a:t>
            </a:r>
            <a:r>
              <a:rPr lang="en-US" b="1" dirty="0" smtClean="0">
                <a:solidFill>
                  <a:srgbClr val="FF0000"/>
                </a:solidFill>
                <a:latin typeface="Times New Roman" pitchFamily="18" charset="0"/>
                <a:cs typeface="Times New Roman" pitchFamily="18" charset="0"/>
              </a:rPr>
              <a:t> Mara</a:t>
            </a:r>
            <a:r>
              <a:rPr lang="en-US" b="1" dirty="0" smtClean="0">
                <a:solidFill>
                  <a:srgbClr val="0000FF"/>
                </a:solidFill>
                <a:latin typeface="Times New Roman" pitchFamily="18" charset="0"/>
                <a:cs typeface="Times New Roman" pitchFamily="18" charset="0"/>
              </a:rPr>
              <a:t>, contact: 012 488 812 </a:t>
            </a:r>
            <a:endParaRPr kumimoji="0" lang="en-US" b="0" i="0" u="none" strike="noStrike" kern="1200" cap="none" spc="0" normalizeH="0" baseline="0" noProof="0" dirty="0">
              <a:ln>
                <a:noFill/>
              </a:ln>
              <a:solidFill>
                <a:srgbClr val="0000FF"/>
              </a:solidFill>
              <a:effectLst/>
              <a:uLnTx/>
              <a:uFillTx/>
              <a:latin typeface="Times New Roman" pitchFamily="18" charset="0"/>
              <a:cs typeface="Times New Roman" pitchFamily="18" charset="0"/>
            </a:endParaRPr>
          </a:p>
        </p:txBody>
      </p:sp>
      <p:sp>
        <p:nvSpPr>
          <p:cNvPr id="8" name="TextBox 7"/>
          <p:cNvSpPr txBox="1"/>
          <p:nvPr/>
        </p:nvSpPr>
        <p:spPr>
          <a:xfrm>
            <a:off x="304800" y="1600200"/>
            <a:ext cx="8839200" cy="4524315"/>
          </a:xfrm>
          <a:prstGeom prst="rect">
            <a:avLst/>
          </a:prstGeom>
          <a:noFill/>
        </p:spPr>
        <p:txBody>
          <a:bodyPr wrap="square" rtlCol="0">
            <a:spAutoFit/>
          </a:bodyPr>
          <a:lstStyle/>
          <a:p>
            <a:pPr marL="560387" indent="-514350">
              <a:buFont typeface="Courier New" pitchFamily="49" charset="0"/>
              <a:buChar char="o"/>
            </a:pPr>
            <a:r>
              <a:rPr lang="en-US" sz="3200" dirty="0" smtClean="0">
                <a:latin typeface="Times New Roman" pitchFamily="18" charset="0"/>
                <a:cs typeface="Times New Roman" pitchFamily="18" charset="0"/>
              </a:rPr>
              <a:t>The maximum allowable error, E, is $100.</a:t>
            </a:r>
          </a:p>
          <a:p>
            <a:pPr marL="560387" indent="-514350">
              <a:buFont typeface="Courier New" pitchFamily="49" charset="0"/>
              <a:buChar char="o"/>
            </a:pPr>
            <a:r>
              <a:rPr lang="en-US" sz="3200" dirty="0" smtClean="0">
                <a:latin typeface="Times New Roman" pitchFamily="18" charset="0"/>
                <a:cs typeface="Times New Roman" pitchFamily="18" charset="0"/>
              </a:rPr>
              <a:t>The z value for a 95% confidence level is 1.96</a:t>
            </a:r>
          </a:p>
          <a:p>
            <a:pPr marL="560387" indent="-514350">
              <a:buFont typeface="Courier New" pitchFamily="49" charset="0"/>
              <a:buChar char="o"/>
            </a:pPr>
            <a:r>
              <a:rPr lang="en-US" sz="3200" dirty="0" smtClean="0">
                <a:latin typeface="Times New Roman" pitchFamily="18" charset="0"/>
                <a:cs typeface="Times New Roman" pitchFamily="18" charset="0"/>
              </a:rPr>
              <a:t>The estimate of the standard deviation is $1,000. </a:t>
            </a:r>
          </a:p>
          <a:p>
            <a:pPr marL="560387" indent="-514350">
              <a:buFont typeface="Courier New" pitchFamily="49" charset="0"/>
              <a:buChar char="o"/>
            </a:pPr>
            <a:r>
              <a:rPr lang="en-US" sz="3200" dirty="0" smtClean="0">
                <a:latin typeface="Times New Roman" pitchFamily="18" charset="0"/>
                <a:cs typeface="Times New Roman" pitchFamily="18" charset="0"/>
              </a:rPr>
              <a:t>Hence, the required sample size is</a:t>
            </a:r>
          </a:p>
          <a:p>
            <a:pPr marL="560387" indent="-514350">
              <a:buFont typeface="Courier New" pitchFamily="49" charset="0"/>
              <a:buChar char="o"/>
            </a:pPr>
            <a:endParaRPr lang="en-US" sz="3200" dirty="0" smtClean="0">
              <a:latin typeface="Times New Roman" pitchFamily="18" charset="0"/>
              <a:cs typeface="Times New Roman" pitchFamily="18" charset="0"/>
            </a:endParaRPr>
          </a:p>
          <a:p>
            <a:pPr marL="560387" indent="-514350">
              <a:buFont typeface="Courier New" pitchFamily="49" charset="0"/>
              <a:buChar char="o"/>
            </a:pPr>
            <a:endParaRPr lang="en-US" sz="3200" dirty="0" smtClean="0">
              <a:latin typeface="Times New Roman" pitchFamily="18" charset="0"/>
              <a:cs typeface="Times New Roman" pitchFamily="18" charset="0"/>
            </a:endParaRPr>
          </a:p>
          <a:p>
            <a:pPr marL="560387" indent="-514350"/>
            <a:r>
              <a:rPr lang="en-US" sz="3200" dirty="0" smtClean="0">
                <a:latin typeface="Times New Roman" pitchFamily="18" charset="0"/>
                <a:cs typeface="Times New Roman" pitchFamily="18" charset="0"/>
              </a:rPr>
              <a:t>The computed value of 384.16 is rounded up to 384.</a:t>
            </a:r>
          </a:p>
          <a:p>
            <a:pPr marL="60325" indent="-15875"/>
            <a:r>
              <a:rPr lang="en-US" sz="3200" dirty="0" smtClean="0">
                <a:latin typeface="Times New Roman" pitchFamily="18" charset="0"/>
                <a:cs typeface="Times New Roman" pitchFamily="18" charset="0"/>
              </a:rPr>
              <a:t>Hence, a sample of 384 is required to meet the above specifications.</a:t>
            </a:r>
            <a:endParaRPr lang="en-US" sz="3200" dirty="0" smtClean="0">
              <a:latin typeface="Times New Roman" pitchFamily="18" charset="0"/>
              <a:cs typeface="Times New Roman" pitchFamily="18" charset="0"/>
            </a:endParaRPr>
          </a:p>
        </p:txBody>
      </p:sp>
      <p:graphicFrame>
        <p:nvGraphicFramePr>
          <p:cNvPr id="6" name="Object 5"/>
          <p:cNvGraphicFramePr>
            <a:graphicFrameLocks noChangeAspect="1"/>
          </p:cNvGraphicFramePr>
          <p:nvPr/>
        </p:nvGraphicFramePr>
        <p:xfrm>
          <a:off x="1676400" y="3429000"/>
          <a:ext cx="4547286" cy="1219200"/>
        </p:xfrm>
        <a:graphic>
          <a:graphicData uri="http://schemas.openxmlformats.org/presentationml/2006/ole">
            <p:oleObj spid="_x0000_s73730" name="Equation" r:id="rId4" imgW="1752480" imgH="469800" progId="Equation.DSMT4">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repeatCount="indefinite"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00" fill="hold"/>
                                        <p:tgtEl>
                                          <p:spTgt spid="5"/>
                                        </p:tgtEl>
                                        <p:attrNameLst>
                                          <p:attrName>ppt_x</p:attrName>
                                        </p:attrNameLst>
                                      </p:cBhvr>
                                      <p:tavLst>
                                        <p:tav tm="0">
                                          <p:val>
                                            <p:strVal val="1+#ppt_w/2"/>
                                          </p:val>
                                        </p:tav>
                                        <p:tav tm="100000">
                                          <p:val>
                                            <p:strVal val="#ppt_x"/>
                                          </p:val>
                                        </p:tav>
                                      </p:tavLst>
                                    </p:anim>
                                    <p:anim calcmode="lin" valueType="num">
                                      <p:cBhvr additive="base">
                                        <p:cTn id="8" dur="30000" fill="hold"/>
                                        <p:tgtEl>
                                          <p:spTgt spid="5"/>
                                        </p:tgtEl>
                                        <p:attrNameLst>
                                          <p:attrName>ppt_y</p:attrName>
                                        </p:attrNameLst>
                                      </p:cBhvr>
                                      <p:tavLst>
                                        <p:tav tm="0">
                                          <p:val>
                                            <p:strVal val="#ppt_y"/>
                                          </p:val>
                                        </p:tav>
                                        <p:tav tm="100000">
                                          <p:val>
                                            <p:strVal val="#ppt_y"/>
                                          </p:val>
                                        </p:tav>
                                      </p:tavLst>
                                    </p:anim>
                                  </p:childTnLst>
                                </p:cTn>
                              </p:par>
                              <p:par>
                                <p:cTn id="9" presetID="20" presetClass="emph" presetSubtype="0" repeatCount="indefinite" fill="hold" grpId="0" nodeType="withEffect">
                                  <p:stCondLst>
                                    <p:cond delay="0"/>
                                  </p:stCondLst>
                                  <p:endCondLst>
                                    <p:cond evt="onNext" delay="0">
                                      <p:tgtEl>
                                        <p:sldTgt/>
                                      </p:tgtEl>
                                    </p:cond>
                                  </p:endCondLst>
                                  <p:iterate type="lt">
                                    <p:tmPct val="10000"/>
                                  </p:iterate>
                                  <p:childTnLst>
                                    <p:set>
                                      <p:cBhvr override="childStyle">
                                        <p:cTn id="10" dur="500" autoRev="1" fill="hold"/>
                                        <p:tgtEl>
                                          <p:spTgt spid="2"/>
                                        </p:tgtEl>
                                        <p:attrNameLst>
                                          <p:attrName>style.color</p:attrName>
                                        </p:attrNameLst>
                                      </p:cBhvr>
                                      <p:to>
                                        <p:clrVal>
                                          <a:schemeClr val="accent2"/>
                                        </p:clrVal>
                                      </p:to>
                                    </p:set>
                                    <p:set>
                                      <p:cBhvr>
                                        <p:cTn id="11" dur="500" autoRev="1" fill="hold"/>
                                        <p:tgtEl>
                                          <p:spTgt spid="2"/>
                                        </p:tgtEl>
                                        <p:attrNameLst>
                                          <p:attrName>fillcolor</p:attrName>
                                        </p:attrNameLst>
                                      </p:cBhvr>
                                      <p:to>
                                        <p:clrVal>
                                          <a:schemeClr val="accent2"/>
                                        </p:clrVal>
                                      </p:to>
                                    </p:set>
                                    <p:set>
                                      <p:cBhvr>
                                        <p:cTn id="12" dur="500" autoRev="1" fill="hold"/>
                                        <p:tgtEl>
                                          <p:spTgt spid="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04800"/>
            <a:ext cx="9144000" cy="990600"/>
          </a:xfrm>
        </p:spPr>
        <p:txBody>
          <a:bodyPr>
            <a:normAutofit/>
          </a:bodyPr>
          <a:lstStyle/>
          <a:p>
            <a:pPr algn="ctr"/>
            <a:r>
              <a:rPr lang="en-US" sz="4400" b="1" dirty="0" smtClean="0"/>
              <a:t>Example 9</a:t>
            </a:r>
            <a:endParaRPr lang="en-US" sz="4400" b="1" dirty="0">
              <a:solidFill>
                <a:srgbClr val="FF0000"/>
              </a:solidFill>
              <a:latin typeface="Times New Roman" pitchFamily="18" charset="0"/>
              <a:cs typeface="Times New Roman" pitchFamily="18" charset="0"/>
            </a:endParaRPr>
          </a:p>
        </p:txBody>
      </p:sp>
      <p:sp>
        <p:nvSpPr>
          <p:cNvPr id="4" name="Slide Number Placeholder 3"/>
          <p:cNvSpPr>
            <a:spLocks noGrp="1"/>
          </p:cNvSpPr>
          <p:nvPr>
            <p:ph type="sldNum" sz="quarter" idx="12"/>
          </p:nvPr>
        </p:nvSpPr>
        <p:spPr/>
        <p:txBody>
          <a:bodyPr/>
          <a:lstStyle/>
          <a:p>
            <a:fld id="{BD13CB69-C11B-4586-B2A4-1F995E803182}" type="slidenum">
              <a:rPr lang="en-US" sz="1600" smtClean="0">
                <a:latin typeface="Times New Roman" pitchFamily="18" charset="0"/>
                <a:cs typeface="Times New Roman" pitchFamily="18" charset="0"/>
              </a:rPr>
              <a:pPr/>
              <a:t>51</a:t>
            </a:fld>
            <a:endParaRPr lang="en-US" dirty="0">
              <a:latin typeface="Times New Roman" pitchFamily="18" charset="0"/>
              <a:cs typeface="Times New Roman" pitchFamily="18" charset="0"/>
            </a:endParaRPr>
          </a:p>
        </p:txBody>
      </p:sp>
      <p:sp>
        <p:nvSpPr>
          <p:cNvPr id="5" name="Slide Number Placeholder 3"/>
          <p:cNvSpPr txBox="1">
            <a:spLocks/>
          </p:cNvSpPr>
          <p:nvPr/>
        </p:nvSpPr>
        <p:spPr>
          <a:xfrm>
            <a:off x="-5867400" y="6294120"/>
            <a:ext cx="5867400" cy="533400"/>
          </a:xfrm>
          <a:prstGeom prst="rect">
            <a:avLst/>
          </a:prstGeom>
        </p:spPr>
        <p:txBody>
          <a:bodyPr vert="horz" lIns="0" tIns="0" rIns="0" bIns="0" anchor="b"/>
          <a:lstStyle/>
          <a:p>
            <a:pPr marL="0" marR="0" lvl="0" indent="0" defTabSz="914400" rtl="0" eaLnBrk="1" fontAlgn="auto" latinLnBrk="0" hangingPunct="1">
              <a:lnSpc>
                <a:spcPct val="100000"/>
              </a:lnSpc>
              <a:spcBef>
                <a:spcPts val="0"/>
              </a:spcBef>
              <a:spcAft>
                <a:spcPts val="0"/>
              </a:spcAft>
              <a:buClrTx/>
              <a:buSzTx/>
              <a:buFontTx/>
              <a:buNone/>
              <a:tabLst/>
              <a:defRPr/>
            </a:pPr>
            <a:r>
              <a:rPr lang="en-US" dirty="0" smtClean="0">
                <a:solidFill>
                  <a:srgbClr val="FFC000"/>
                </a:solidFill>
                <a:latin typeface="Times New Roman" pitchFamily="18" charset="0"/>
                <a:cs typeface="Times New Roman" pitchFamily="18" charset="0"/>
                <a:sym typeface="Webdings"/>
              </a:rPr>
              <a:t></a:t>
            </a:r>
            <a:r>
              <a:rPr lang="en-US" dirty="0" smtClean="0">
                <a:solidFill>
                  <a:srgbClr val="0000FF"/>
                </a:solidFill>
                <a:latin typeface="Times New Roman" pitchFamily="18" charset="0"/>
                <a:cs typeface="Times New Roman" pitchFamily="18" charset="0"/>
              </a:rPr>
              <a:t>Prepared and taught by </a:t>
            </a:r>
            <a:r>
              <a:rPr lang="en-US" b="1" dirty="0" err="1" smtClean="0">
                <a:solidFill>
                  <a:srgbClr val="FF0000"/>
                </a:solidFill>
                <a:latin typeface="Times New Roman" pitchFamily="18" charset="0"/>
                <a:cs typeface="Times New Roman" pitchFamily="18" charset="0"/>
              </a:rPr>
              <a:t>Mong</a:t>
            </a:r>
            <a:r>
              <a:rPr lang="en-US" b="1" dirty="0" smtClean="0">
                <a:solidFill>
                  <a:srgbClr val="FF0000"/>
                </a:solidFill>
                <a:latin typeface="Times New Roman" pitchFamily="18" charset="0"/>
                <a:cs typeface="Times New Roman" pitchFamily="18" charset="0"/>
              </a:rPr>
              <a:t> Mara</a:t>
            </a:r>
            <a:r>
              <a:rPr lang="en-US" b="1" dirty="0" smtClean="0">
                <a:solidFill>
                  <a:srgbClr val="0000FF"/>
                </a:solidFill>
                <a:latin typeface="Times New Roman" pitchFamily="18" charset="0"/>
                <a:cs typeface="Times New Roman" pitchFamily="18" charset="0"/>
              </a:rPr>
              <a:t>, contact: 012 488 812 </a:t>
            </a:r>
            <a:endParaRPr kumimoji="0" lang="en-US" b="0" i="0" u="none" strike="noStrike" kern="1200" cap="none" spc="0" normalizeH="0" baseline="0" noProof="0" dirty="0">
              <a:ln>
                <a:noFill/>
              </a:ln>
              <a:solidFill>
                <a:srgbClr val="0000FF"/>
              </a:solidFill>
              <a:effectLst/>
              <a:uLnTx/>
              <a:uFillTx/>
              <a:latin typeface="Times New Roman" pitchFamily="18" charset="0"/>
              <a:cs typeface="Times New Roman" pitchFamily="18" charset="0"/>
            </a:endParaRPr>
          </a:p>
        </p:txBody>
      </p:sp>
      <p:sp>
        <p:nvSpPr>
          <p:cNvPr id="8" name="TextBox 7"/>
          <p:cNvSpPr txBox="1"/>
          <p:nvPr/>
        </p:nvSpPr>
        <p:spPr>
          <a:xfrm>
            <a:off x="304800" y="1478340"/>
            <a:ext cx="8839200" cy="3539430"/>
          </a:xfrm>
          <a:prstGeom prst="rect">
            <a:avLst/>
          </a:prstGeom>
          <a:noFill/>
        </p:spPr>
        <p:txBody>
          <a:bodyPr wrap="square" rtlCol="0">
            <a:spAutoFit/>
          </a:bodyPr>
          <a:lstStyle/>
          <a:p>
            <a:pPr marL="60325" indent="-15875"/>
            <a:r>
              <a:rPr lang="en-US" sz="3200" dirty="0" smtClean="0">
                <a:latin typeface="Times New Roman" pitchFamily="18" charset="0"/>
                <a:cs typeface="Times New Roman" pitchFamily="18" charset="0"/>
              </a:rPr>
              <a:t>The study in the previous example also estimates the proportion of cities that have private refuse collectors. The student wants the estimate to be within 0.10 of the population proportion, the desired level of confidence is 90%, and no estimate is available for the population proportion. What is the required sample size?</a:t>
            </a:r>
            <a:endParaRPr lang="en-US" sz="3200" dirty="0" smtClean="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repeatCount="indefinite"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00" fill="hold"/>
                                        <p:tgtEl>
                                          <p:spTgt spid="5"/>
                                        </p:tgtEl>
                                        <p:attrNameLst>
                                          <p:attrName>ppt_x</p:attrName>
                                        </p:attrNameLst>
                                      </p:cBhvr>
                                      <p:tavLst>
                                        <p:tav tm="0">
                                          <p:val>
                                            <p:strVal val="1+#ppt_w/2"/>
                                          </p:val>
                                        </p:tav>
                                        <p:tav tm="100000">
                                          <p:val>
                                            <p:strVal val="#ppt_x"/>
                                          </p:val>
                                        </p:tav>
                                      </p:tavLst>
                                    </p:anim>
                                    <p:anim calcmode="lin" valueType="num">
                                      <p:cBhvr additive="base">
                                        <p:cTn id="8" dur="30000" fill="hold"/>
                                        <p:tgtEl>
                                          <p:spTgt spid="5"/>
                                        </p:tgtEl>
                                        <p:attrNameLst>
                                          <p:attrName>ppt_y</p:attrName>
                                        </p:attrNameLst>
                                      </p:cBhvr>
                                      <p:tavLst>
                                        <p:tav tm="0">
                                          <p:val>
                                            <p:strVal val="#ppt_y"/>
                                          </p:val>
                                        </p:tav>
                                        <p:tav tm="100000">
                                          <p:val>
                                            <p:strVal val="#ppt_y"/>
                                          </p:val>
                                        </p:tav>
                                      </p:tavLst>
                                    </p:anim>
                                  </p:childTnLst>
                                </p:cTn>
                              </p:par>
                              <p:par>
                                <p:cTn id="9" presetID="20" presetClass="emph" presetSubtype="0" repeatCount="indefinite" fill="hold" grpId="0" nodeType="withEffect">
                                  <p:stCondLst>
                                    <p:cond delay="0"/>
                                  </p:stCondLst>
                                  <p:endCondLst>
                                    <p:cond evt="onNext" delay="0">
                                      <p:tgtEl>
                                        <p:sldTgt/>
                                      </p:tgtEl>
                                    </p:cond>
                                  </p:endCondLst>
                                  <p:iterate type="lt">
                                    <p:tmPct val="10000"/>
                                  </p:iterate>
                                  <p:childTnLst>
                                    <p:set>
                                      <p:cBhvr override="childStyle">
                                        <p:cTn id="10" dur="500" autoRev="1" fill="hold"/>
                                        <p:tgtEl>
                                          <p:spTgt spid="2"/>
                                        </p:tgtEl>
                                        <p:attrNameLst>
                                          <p:attrName>style.color</p:attrName>
                                        </p:attrNameLst>
                                      </p:cBhvr>
                                      <p:to>
                                        <p:clrVal>
                                          <a:schemeClr val="accent2"/>
                                        </p:clrVal>
                                      </p:to>
                                    </p:set>
                                    <p:set>
                                      <p:cBhvr>
                                        <p:cTn id="11" dur="500" autoRev="1" fill="hold"/>
                                        <p:tgtEl>
                                          <p:spTgt spid="2"/>
                                        </p:tgtEl>
                                        <p:attrNameLst>
                                          <p:attrName>fillcolor</p:attrName>
                                        </p:attrNameLst>
                                      </p:cBhvr>
                                      <p:to>
                                        <p:clrVal>
                                          <a:schemeClr val="accent2"/>
                                        </p:clrVal>
                                      </p:to>
                                    </p:set>
                                    <p:set>
                                      <p:cBhvr>
                                        <p:cTn id="12" dur="500" autoRev="1" fill="hold"/>
                                        <p:tgtEl>
                                          <p:spTgt spid="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04800"/>
            <a:ext cx="9144000" cy="990600"/>
          </a:xfrm>
        </p:spPr>
        <p:txBody>
          <a:bodyPr>
            <a:normAutofit/>
          </a:bodyPr>
          <a:lstStyle/>
          <a:p>
            <a:pPr algn="ctr"/>
            <a:r>
              <a:rPr lang="en-US" sz="4400" b="1" dirty="0" smtClean="0"/>
              <a:t>Example 9 (Continued)</a:t>
            </a:r>
            <a:endParaRPr lang="en-US" sz="4400" b="1" dirty="0">
              <a:solidFill>
                <a:srgbClr val="FF0000"/>
              </a:solidFill>
              <a:latin typeface="Times New Roman" pitchFamily="18" charset="0"/>
              <a:cs typeface="Times New Roman" pitchFamily="18" charset="0"/>
            </a:endParaRPr>
          </a:p>
        </p:txBody>
      </p:sp>
      <p:sp>
        <p:nvSpPr>
          <p:cNvPr id="4" name="Slide Number Placeholder 3"/>
          <p:cNvSpPr>
            <a:spLocks noGrp="1"/>
          </p:cNvSpPr>
          <p:nvPr>
            <p:ph type="sldNum" sz="quarter" idx="12"/>
          </p:nvPr>
        </p:nvSpPr>
        <p:spPr/>
        <p:txBody>
          <a:bodyPr/>
          <a:lstStyle/>
          <a:p>
            <a:fld id="{BD13CB69-C11B-4586-B2A4-1F995E803182}" type="slidenum">
              <a:rPr lang="en-US" sz="1600" smtClean="0">
                <a:latin typeface="Times New Roman" pitchFamily="18" charset="0"/>
                <a:cs typeface="Times New Roman" pitchFamily="18" charset="0"/>
              </a:rPr>
              <a:pPr/>
              <a:t>52</a:t>
            </a:fld>
            <a:endParaRPr lang="en-US" dirty="0">
              <a:latin typeface="Times New Roman" pitchFamily="18" charset="0"/>
              <a:cs typeface="Times New Roman" pitchFamily="18" charset="0"/>
            </a:endParaRPr>
          </a:p>
        </p:txBody>
      </p:sp>
      <p:sp>
        <p:nvSpPr>
          <p:cNvPr id="5" name="Slide Number Placeholder 3"/>
          <p:cNvSpPr txBox="1">
            <a:spLocks/>
          </p:cNvSpPr>
          <p:nvPr/>
        </p:nvSpPr>
        <p:spPr>
          <a:xfrm>
            <a:off x="-5867400" y="6294120"/>
            <a:ext cx="5867400" cy="533400"/>
          </a:xfrm>
          <a:prstGeom prst="rect">
            <a:avLst/>
          </a:prstGeom>
        </p:spPr>
        <p:txBody>
          <a:bodyPr vert="horz" lIns="0" tIns="0" rIns="0" bIns="0" anchor="b"/>
          <a:lstStyle/>
          <a:p>
            <a:pPr marL="0" marR="0" lvl="0" indent="0" defTabSz="914400" rtl="0" eaLnBrk="1" fontAlgn="auto" latinLnBrk="0" hangingPunct="1">
              <a:lnSpc>
                <a:spcPct val="100000"/>
              </a:lnSpc>
              <a:spcBef>
                <a:spcPts val="0"/>
              </a:spcBef>
              <a:spcAft>
                <a:spcPts val="0"/>
              </a:spcAft>
              <a:buClrTx/>
              <a:buSzTx/>
              <a:buFontTx/>
              <a:buNone/>
              <a:tabLst/>
              <a:defRPr/>
            </a:pPr>
            <a:r>
              <a:rPr lang="en-US" dirty="0" smtClean="0">
                <a:solidFill>
                  <a:srgbClr val="FFC000"/>
                </a:solidFill>
                <a:latin typeface="Times New Roman" pitchFamily="18" charset="0"/>
                <a:cs typeface="Times New Roman" pitchFamily="18" charset="0"/>
                <a:sym typeface="Webdings"/>
              </a:rPr>
              <a:t></a:t>
            </a:r>
            <a:r>
              <a:rPr lang="en-US" dirty="0" smtClean="0">
                <a:solidFill>
                  <a:srgbClr val="0000FF"/>
                </a:solidFill>
                <a:latin typeface="Times New Roman" pitchFamily="18" charset="0"/>
                <a:cs typeface="Times New Roman" pitchFamily="18" charset="0"/>
              </a:rPr>
              <a:t>Prepared and taught by </a:t>
            </a:r>
            <a:r>
              <a:rPr lang="en-US" b="1" dirty="0" err="1" smtClean="0">
                <a:solidFill>
                  <a:srgbClr val="FF0000"/>
                </a:solidFill>
                <a:latin typeface="Times New Roman" pitchFamily="18" charset="0"/>
                <a:cs typeface="Times New Roman" pitchFamily="18" charset="0"/>
              </a:rPr>
              <a:t>Mong</a:t>
            </a:r>
            <a:r>
              <a:rPr lang="en-US" b="1" dirty="0" smtClean="0">
                <a:solidFill>
                  <a:srgbClr val="FF0000"/>
                </a:solidFill>
                <a:latin typeface="Times New Roman" pitchFamily="18" charset="0"/>
                <a:cs typeface="Times New Roman" pitchFamily="18" charset="0"/>
              </a:rPr>
              <a:t> Mara</a:t>
            </a:r>
            <a:r>
              <a:rPr lang="en-US" b="1" dirty="0" smtClean="0">
                <a:solidFill>
                  <a:srgbClr val="0000FF"/>
                </a:solidFill>
                <a:latin typeface="Times New Roman" pitchFamily="18" charset="0"/>
                <a:cs typeface="Times New Roman" pitchFamily="18" charset="0"/>
              </a:rPr>
              <a:t>, contact: 012 488 812 </a:t>
            </a:r>
            <a:endParaRPr kumimoji="0" lang="en-US" b="0" i="0" u="none" strike="noStrike" kern="1200" cap="none" spc="0" normalizeH="0" baseline="0" noProof="0" dirty="0">
              <a:ln>
                <a:noFill/>
              </a:ln>
              <a:solidFill>
                <a:srgbClr val="0000FF"/>
              </a:solidFill>
              <a:effectLst/>
              <a:uLnTx/>
              <a:uFillTx/>
              <a:latin typeface="Times New Roman" pitchFamily="18" charset="0"/>
              <a:cs typeface="Times New Roman" pitchFamily="18" charset="0"/>
            </a:endParaRPr>
          </a:p>
        </p:txBody>
      </p:sp>
      <p:sp>
        <p:nvSpPr>
          <p:cNvPr id="8" name="TextBox 7"/>
          <p:cNvSpPr txBox="1"/>
          <p:nvPr/>
        </p:nvSpPr>
        <p:spPr>
          <a:xfrm>
            <a:off x="304800" y="1478340"/>
            <a:ext cx="8839200" cy="5016758"/>
          </a:xfrm>
          <a:prstGeom prst="rect">
            <a:avLst/>
          </a:prstGeom>
          <a:noFill/>
        </p:spPr>
        <p:txBody>
          <a:bodyPr wrap="square" rtlCol="0">
            <a:spAutoFit/>
          </a:bodyPr>
          <a:lstStyle/>
          <a:p>
            <a:pPr marL="350838" indent="-306388">
              <a:buFont typeface="Courier New" pitchFamily="49" charset="0"/>
              <a:buChar char="o"/>
            </a:pPr>
            <a:r>
              <a:rPr lang="en-US" sz="3200" dirty="0" smtClean="0">
                <a:latin typeface="Times New Roman" pitchFamily="18" charset="0"/>
                <a:cs typeface="Times New Roman" pitchFamily="18" charset="0"/>
              </a:rPr>
              <a:t>We have E=0.10.</a:t>
            </a:r>
          </a:p>
          <a:p>
            <a:pPr marL="350838" indent="-306388">
              <a:buFont typeface="Courier New" pitchFamily="49" charset="0"/>
              <a:buChar char="o"/>
            </a:pPr>
            <a:r>
              <a:rPr lang="en-US" sz="3200" dirty="0" smtClean="0">
                <a:latin typeface="Times New Roman" pitchFamily="18" charset="0"/>
                <a:cs typeface="Times New Roman" pitchFamily="18" charset="0"/>
              </a:rPr>
              <a:t> Confidence level 90% =&gt; z = 1.65</a:t>
            </a:r>
          </a:p>
          <a:p>
            <a:pPr marL="350838" indent="-306388">
              <a:buFont typeface="Courier New" pitchFamily="49" charset="0"/>
              <a:buChar char="o"/>
            </a:pPr>
            <a:r>
              <a:rPr lang="en-US" sz="3200" dirty="0" smtClean="0">
                <a:latin typeface="Times New Roman" pitchFamily="18" charset="0"/>
                <a:cs typeface="Times New Roman" pitchFamily="18" charset="0"/>
              </a:rPr>
              <a:t>Since no estimate of the population proportion is available, we use the value of 0.50, p=0.5, and hence, 1-p=1-0.5=0.5</a:t>
            </a:r>
          </a:p>
          <a:p>
            <a:pPr marL="350838" indent="-306388">
              <a:buFont typeface="Courier New" pitchFamily="49" charset="0"/>
              <a:buChar char="o"/>
            </a:pPr>
            <a:r>
              <a:rPr lang="en-US" sz="3200" dirty="0" smtClean="0">
                <a:latin typeface="Times New Roman" pitchFamily="18" charset="0"/>
                <a:cs typeface="Times New Roman" pitchFamily="18" charset="0"/>
              </a:rPr>
              <a:t>The required sample size is</a:t>
            </a:r>
          </a:p>
          <a:p>
            <a:pPr marL="350838" indent="-306388">
              <a:buFont typeface="Courier New" pitchFamily="49" charset="0"/>
              <a:buChar char="o"/>
            </a:pPr>
            <a:endParaRPr lang="en-US" sz="3200" dirty="0" smtClean="0">
              <a:latin typeface="Times New Roman" pitchFamily="18" charset="0"/>
              <a:cs typeface="Times New Roman" pitchFamily="18" charset="0"/>
            </a:endParaRPr>
          </a:p>
          <a:p>
            <a:pPr marL="350838" indent="-306388">
              <a:buFont typeface="Courier New" pitchFamily="49" charset="0"/>
              <a:buChar char="o"/>
            </a:pPr>
            <a:endParaRPr lang="en-US" sz="3200" dirty="0" smtClean="0">
              <a:latin typeface="Times New Roman" pitchFamily="18" charset="0"/>
              <a:cs typeface="Times New Roman" pitchFamily="18" charset="0"/>
            </a:endParaRPr>
          </a:p>
          <a:p>
            <a:pPr marL="350838" indent="-306388"/>
            <a:endParaRPr lang="en-US" sz="3200" dirty="0" smtClean="0">
              <a:latin typeface="Times New Roman" pitchFamily="18" charset="0"/>
              <a:cs typeface="Times New Roman" pitchFamily="18" charset="0"/>
            </a:endParaRPr>
          </a:p>
          <a:p>
            <a:pPr marL="350838" indent="-306388"/>
            <a:r>
              <a:rPr lang="en-US" sz="3200" dirty="0" smtClean="0">
                <a:latin typeface="Times New Roman" pitchFamily="18" charset="0"/>
                <a:cs typeface="Times New Roman" pitchFamily="18" charset="0"/>
              </a:rPr>
              <a:t>The student needs a sample of 69 cities.</a:t>
            </a:r>
            <a:endParaRPr lang="en-US" sz="3200" dirty="0" smtClean="0">
              <a:latin typeface="Times New Roman" pitchFamily="18" charset="0"/>
              <a:cs typeface="Times New Roman" pitchFamily="18" charset="0"/>
            </a:endParaRPr>
          </a:p>
        </p:txBody>
      </p:sp>
      <p:graphicFrame>
        <p:nvGraphicFramePr>
          <p:cNvPr id="6" name="Object 5"/>
          <p:cNvGraphicFramePr>
            <a:graphicFrameLocks noChangeAspect="1"/>
          </p:cNvGraphicFramePr>
          <p:nvPr/>
        </p:nvGraphicFramePr>
        <p:xfrm>
          <a:off x="1808205" y="4572000"/>
          <a:ext cx="4726460" cy="1143000"/>
        </p:xfrm>
        <a:graphic>
          <a:graphicData uri="http://schemas.openxmlformats.org/presentationml/2006/ole">
            <p:oleObj spid="_x0000_s76802" name="Equation" r:id="rId4" imgW="1942920" imgH="469800" progId="Equation.DSMT4">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repeatCount="indefinite"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00" fill="hold"/>
                                        <p:tgtEl>
                                          <p:spTgt spid="5"/>
                                        </p:tgtEl>
                                        <p:attrNameLst>
                                          <p:attrName>ppt_x</p:attrName>
                                        </p:attrNameLst>
                                      </p:cBhvr>
                                      <p:tavLst>
                                        <p:tav tm="0">
                                          <p:val>
                                            <p:strVal val="1+#ppt_w/2"/>
                                          </p:val>
                                        </p:tav>
                                        <p:tav tm="100000">
                                          <p:val>
                                            <p:strVal val="#ppt_x"/>
                                          </p:val>
                                        </p:tav>
                                      </p:tavLst>
                                    </p:anim>
                                    <p:anim calcmode="lin" valueType="num">
                                      <p:cBhvr additive="base">
                                        <p:cTn id="8" dur="30000" fill="hold"/>
                                        <p:tgtEl>
                                          <p:spTgt spid="5"/>
                                        </p:tgtEl>
                                        <p:attrNameLst>
                                          <p:attrName>ppt_y</p:attrName>
                                        </p:attrNameLst>
                                      </p:cBhvr>
                                      <p:tavLst>
                                        <p:tav tm="0">
                                          <p:val>
                                            <p:strVal val="#ppt_y"/>
                                          </p:val>
                                        </p:tav>
                                        <p:tav tm="100000">
                                          <p:val>
                                            <p:strVal val="#ppt_y"/>
                                          </p:val>
                                        </p:tav>
                                      </p:tavLst>
                                    </p:anim>
                                  </p:childTnLst>
                                </p:cTn>
                              </p:par>
                              <p:par>
                                <p:cTn id="9" presetID="20" presetClass="emph" presetSubtype="0" repeatCount="indefinite" fill="hold" grpId="0" nodeType="withEffect">
                                  <p:stCondLst>
                                    <p:cond delay="0"/>
                                  </p:stCondLst>
                                  <p:endCondLst>
                                    <p:cond evt="onNext" delay="0">
                                      <p:tgtEl>
                                        <p:sldTgt/>
                                      </p:tgtEl>
                                    </p:cond>
                                  </p:endCondLst>
                                  <p:iterate type="lt">
                                    <p:tmPct val="10000"/>
                                  </p:iterate>
                                  <p:childTnLst>
                                    <p:set>
                                      <p:cBhvr override="childStyle">
                                        <p:cTn id="10" dur="500" autoRev="1" fill="hold"/>
                                        <p:tgtEl>
                                          <p:spTgt spid="2"/>
                                        </p:tgtEl>
                                        <p:attrNameLst>
                                          <p:attrName>style.color</p:attrName>
                                        </p:attrNameLst>
                                      </p:cBhvr>
                                      <p:to>
                                        <p:clrVal>
                                          <a:schemeClr val="accent2"/>
                                        </p:clrVal>
                                      </p:to>
                                    </p:set>
                                    <p:set>
                                      <p:cBhvr>
                                        <p:cTn id="11" dur="500" autoRev="1" fill="hold"/>
                                        <p:tgtEl>
                                          <p:spTgt spid="2"/>
                                        </p:tgtEl>
                                        <p:attrNameLst>
                                          <p:attrName>fillcolor</p:attrName>
                                        </p:attrNameLst>
                                      </p:cBhvr>
                                      <p:to>
                                        <p:clrVal>
                                          <a:schemeClr val="accent2"/>
                                        </p:clrVal>
                                      </p:to>
                                    </p:set>
                                    <p:set>
                                      <p:cBhvr>
                                        <p:cTn id="12" dur="500" autoRev="1" fill="hold"/>
                                        <p:tgtEl>
                                          <p:spTgt spid="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609600"/>
            <a:ext cx="8229600" cy="838200"/>
          </a:xfrm>
        </p:spPr>
        <p:txBody>
          <a:bodyPr>
            <a:normAutofit fontScale="90000"/>
          </a:bodyPr>
          <a:lstStyle/>
          <a:p>
            <a:pPr algn="ctr"/>
            <a:r>
              <a:rPr lang="en-US" dirty="0" smtClean="0">
                <a:solidFill>
                  <a:srgbClr val="0000FF"/>
                </a:solidFill>
                <a:latin typeface="Times New Roman" pitchFamily="18" charset="0"/>
                <a:cs typeface="Times New Roman" pitchFamily="18" charset="0"/>
              </a:rPr>
              <a:t>Methods of Probability Sampling</a:t>
            </a:r>
            <a:endParaRPr lang="en-US" dirty="0">
              <a:solidFill>
                <a:srgbClr val="0000FF"/>
              </a:solidFill>
              <a:latin typeface="Times New Roman" pitchFamily="18" charset="0"/>
              <a:cs typeface="Times New Roman" pitchFamily="18" charset="0"/>
            </a:endParaRPr>
          </a:p>
        </p:txBody>
      </p:sp>
      <p:sp>
        <p:nvSpPr>
          <p:cNvPr id="3" name="Content Placeholder 2"/>
          <p:cNvSpPr>
            <a:spLocks noGrp="1"/>
          </p:cNvSpPr>
          <p:nvPr>
            <p:ph idx="1"/>
          </p:nvPr>
        </p:nvSpPr>
        <p:spPr>
          <a:xfrm>
            <a:off x="304800" y="1905000"/>
            <a:ext cx="8610600" cy="4114800"/>
          </a:xfrm>
        </p:spPr>
        <p:txBody>
          <a:bodyPr>
            <a:normAutofit/>
          </a:bodyPr>
          <a:lstStyle/>
          <a:p>
            <a:r>
              <a:rPr lang="en-US" sz="3200" dirty="0" smtClean="0">
                <a:solidFill>
                  <a:srgbClr val="0000FF"/>
                </a:solidFill>
                <a:latin typeface="Times New Roman" pitchFamily="18" charset="0"/>
                <a:cs typeface="Times New Roman" pitchFamily="18" charset="0"/>
              </a:rPr>
              <a:t>Simple Random Sample: </a:t>
            </a:r>
            <a:r>
              <a:rPr lang="en-US" sz="3200" dirty="0" smtClean="0">
                <a:latin typeface="Times New Roman" pitchFamily="18" charset="0"/>
                <a:cs typeface="Times New Roman" pitchFamily="18" charset="0"/>
              </a:rPr>
              <a:t>A sample formulated so that each item or person in the population has the same chance of being included.</a:t>
            </a:r>
          </a:p>
          <a:p>
            <a:r>
              <a:rPr lang="en-US" sz="3200" dirty="0" smtClean="0">
                <a:solidFill>
                  <a:srgbClr val="0000FF"/>
                </a:solidFill>
                <a:latin typeface="Times New Roman" pitchFamily="18" charset="0"/>
                <a:cs typeface="Times New Roman" pitchFamily="18" charset="0"/>
              </a:rPr>
              <a:t>Systematic Random Sampling: </a:t>
            </a:r>
            <a:r>
              <a:rPr lang="en-US" sz="3200" dirty="0" smtClean="0">
                <a:latin typeface="Times New Roman" pitchFamily="18" charset="0"/>
                <a:cs typeface="Times New Roman" pitchFamily="18" charset="0"/>
              </a:rPr>
              <a:t>The items or individuals of the population are arranged in some order.  A random starting point is selected and then every </a:t>
            </a:r>
            <a:r>
              <a:rPr lang="en-US" sz="3200" dirty="0" err="1" smtClean="0">
                <a:latin typeface="Times New Roman" pitchFamily="18" charset="0"/>
                <a:cs typeface="Times New Roman" pitchFamily="18" charset="0"/>
              </a:rPr>
              <a:t>kth</a:t>
            </a:r>
            <a:r>
              <a:rPr lang="en-US" sz="3200" dirty="0" smtClean="0">
                <a:latin typeface="Times New Roman" pitchFamily="18" charset="0"/>
                <a:cs typeface="Times New Roman" pitchFamily="18" charset="0"/>
              </a:rPr>
              <a:t> member of the population is selected for the sample.</a:t>
            </a:r>
          </a:p>
          <a:p>
            <a:endParaRPr lang="en-US" sz="3200" dirty="0" smtClean="0">
              <a:latin typeface="Times New Roman" pitchFamily="18" charset="0"/>
              <a:cs typeface="Times New Roman" pitchFamily="18" charset="0"/>
            </a:endParaRPr>
          </a:p>
        </p:txBody>
      </p:sp>
      <p:sp>
        <p:nvSpPr>
          <p:cNvPr id="4" name="Slide Number Placeholder 3"/>
          <p:cNvSpPr>
            <a:spLocks noGrp="1"/>
          </p:cNvSpPr>
          <p:nvPr>
            <p:ph type="sldNum" sz="quarter" idx="12"/>
          </p:nvPr>
        </p:nvSpPr>
        <p:spPr/>
        <p:txBody>
          <a:bodyPr/>
          <a:lstStyle/>
          <a:p>
            <a:fld id="{BD13CB69-C11B-4586-B2A4-1F995E803182}" type="slidenum">
              <a:rPr lang="en-US" smtClean="0"/>
              <a:pPr/>
              <a:t>6</a:t>
            </a:fld>
            <a:endParaRPr lang="en-US" dirty="0"/>
          </a:p>
        </p:txBody>
      </p:sp>
      <p:sp>
        <p:nvSpPr>
          <p:cNvPr id="5" name="Slide Number Placeholder 3"/>
          <p:cNvSpPr txBox="1">
            <a:spLocks/>
          </p:cNvSpPr>
          <p:nvPr/>
        </p:nvSpPr>
        <p:spPr>
          <a:xfrm>
            <a:off x="-5867400" y="6294120"/>
            <a:ext cx="5867400" cy="533400"/>
          </a:xfrm>
          <a:prstGeom prst="rect">
            <a:avLst/>
          </a:prstGeom>
        </p:spPr>
        <p:txBody>
          <a:bodyPr vert="horz" lIns="0" tIns="0" rIns="0" bIns="0" anchor="b"/>
          <a:lstStyle/>
          <a:p>
            <a:pPr marL="0" marR="0" lvl="0" indent="0" defTabSz="914400" rtl="0" eaLnBrk="1" fontAlgn="auto" latinLnBrk="0" hangingPunct="1">
              <a:lnSpc>
                <a:spcPct val="100000"/>
              </a:lnSpc>
              <a:spcBef>
                <a:spcPts val="0"/>
              </a:spcBef>
              <a:spcAft>
                <a:spcPts val="0"/>
              </a:spcAft>
              <a:buClrTx/>
              <a:buSzTx/>
              <a:buFontTx/>
              <a:buNone/>
              <a:tabLst/>
              <a:defRPr/>
            </a:pPr>
            <a:r>
              <a:rPr lang="en-US" dirty="0" smtClean="0">
                <a:solidFill>
                  <a:srgbClr val="FFC000"/>
                </a:solidFill>
                <a:latin typeface="Times New Roman" pitchFamily="18" charset="0"/>
                <a:cs typeface="Times New Roman" pitchFamily="18" charset="0"/>
                <a:sym typeface="Webdings"/>
              </a:rPr>
              <a:t></a:t>
            </a:r>
            <a:r>
              <a:rPr lang="en-US" dirty="0" smtClean="0">
                <a:solidFill>
                  <a:srgbClr val="0000FF"/>
                </a:solidFill>
                <a:latin typeface="Times New Roman" pitchFamily="18" charset="0"/>
                <a:cs typeface="Times New Roman" pitchFamily="18" charset="0"/>
              </a:rPr>
              <a:t>Prepared and taught by </a:t>
            </a:r>
            <a:r>
              <a:rPr lang="en-US" b="1" dirty="0" err="1" smtClean="0">
                <a:solidFill>
                  <a:srgbClr val="FF0000"/>
                </a:solidFill>
                <a:latin typeface="Times New Roman" pitchFamily="18" charset="0"/>
                <a:cs typeface="Times New Roman" pitchFamily="18" charset="0"/>
              </a:rPr>
              <a:t>Mong</a:t>
            </a:r>
            <a:r>
              <a:rPr lang="en-US" b="1" dirty="0" smtClean="0">
                <a:solidFill>
                  <a:srgbClr val="FF0000"/>
                </a:solidFill>
                <a:latin typeface="Times New Roman" pitchFamily="18" charset="0"/>
                <a:cs typeface="Times New Roman" pitchFamily="18" charset="0"/>
              </a:rPr>
              <a:t> Mara</a:t>
            </a:r>
            <a:r>
              <a:rPr lang="en-US" b="1" dirty="0" smtClean="0">
                <a:solidFill>
                  <a:srgbClr val="0000FF"/>
                </a:solidFill>
                <a:latin typeface="Times New Roman" pitchFamily="18" charset="0"/>
                <a:cs typeface="Times New Roman" pitchFamily="18" charset="0"/>
              </a:rPr>
              <a:t>, contact: 012 488 812 </a:t>
            </a:r>
            <a:endParaRPr kumimoji="0" lang="en-US" b="0" i="0" u="none" strike="noStrike" kern="1200" cap="none" spc="0" normalizeH="0" baseline="0" noProof="0" dirty="0">
              <a:ln>
                <a:noFill/>
              </a:ln>
              <a:solidFill>
                <a:srgbClr val="0000FF"/>
              </a:solidFill>
              <a:effectLst/>
              <a:uLnTx/>
              <a:uFillTx/>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repeatCount="indefinite"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00" fill="hold"/>
                                        <p:tgtEl>
                                          <p:spTgt spid="5"/>
                                        </p:tgtEl>
                                        <p:attrNameLst>
                                          <p:attrName>ppt_x</p:attrName>
                                        </p:attrNameLst>
                                      </p:cBhvr>
                                      <p:tavLst>
                                        <p:tav tm="0">
                                          <p:val>
                                            <p:strVal val="1+#ppt_w/2"/>
                                          </p:val>
                                        </p:tav>
                                        <p:tav tm="100000">
                                          <p:val>
                                            <p:strVal val="#ppt_x"/>
                                          </p:val>
                                        </p:tav>
                                      </p:tavLst>
                                    </p:anim>
                                    <p:anim calcmode="lin" valueType="num">
                                      <p:cBhvr additive="base">
                                        <p:cTn id="8" dur="30000" fill="hold"/>
                                        <p:tgtEl>
                                          <p:spTgt spid="5"/>
                                        </p:tgtEl>
                                        <p:attrNameLst>
                                          <p:attrName>ppt_y</p:attrName>
                                        </p:attrNameLst>
                                      </p:cBhvr>
                                      <p:tavLst>
                                        <p:tav tm="0">
                                          <p:val>
                                            <p:strVal val="#ppt_y"/>
                                          </p:val>
                                        </p:tav>
                                        <p:tav tm="100000">
                                          <p:val>
                                            <p:strVal val="#ppt_y"/>
                                          </p:val>
                                        </p:tav>
                                      </p:tavLst>
                                    </p:anim>
                                  </p:childTnLst>
                                </p:cTn>
                              </p:par>
                              <p:par>
                                <p:cTn id="9" presetID="20" presetClass="emph" presetSubtype="0" repeatCount="indefinite" fill="hold" grpId="0" nodeType="withEffect">
                                  <p:stCondLst>
                                    <p:cond delay="0"/>
                                  </p:stCondLst>
                                  <p:endCondLst>
                                    <p:cond evt="onNext" delay="0">
                                      <p:tgtEl>
                                        <p:sldTgt/>
                                      </p:tgtEl>
                                    </p:cond>
                                  </p:endCondLst>
                                  <p:iterate type="lt">
                                    <p:tmPct val="10000"/>
                                  </p:iterate>
                                  <p:childTnLst>
                                    <p:set>
                                      <p:cBhvr override="childStyle">
                                        <p:cTn id="10" dur="500" autoRev="1" fill="hold"/>
                                        <p:tgtEl>
                                          <p:spTgt spid="2"/>
                                        </p:tgtEl>
                                        <p:attrNameLst>
                                          <p:attrName>style.color</p:attrName>
                                        </p:attrNameLst>
                                      </p:cBhvr>
                                      <p:to>
                                        <p:clrVal>
                                          <a:schemeClr val="accent2"/>
                                        </p:clrVal>
                                      </p:to>
                                    </p:set>
                                    <p:set>
                                      <p:cBhvr>
                                        <p:cTn id="11" dur="500" autoRev="1" fill="hold"/>
                                        <p:tgtEl>
                                          <p:spTgt spid="2"/>
                                        </p:tgtEl>
                                        <p:attrNameLst>
                                          <p:attrName>fillcolor</p:attrName>
                                        </p:attrNameLst>
                                      </p:cBhvr>
                                      <p:to>
                                        <p:clrVal>
                                          <a:schemeClr val="accent2"/>
                                        </p:clrVal>
                                      </p:to>
                                    </p:set>
                                    <p:set>
                                      <p:cBhvr>
                                        <p:cTn id="12" dur="500" autoRev="1" fill="hold"/>
                                        <p:tgtEl>
                                          <p:spTgt spid="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609600"/>
            <a:ext cx="8229600" cy="838200"/>
          </a:xfrm>
        </p:spPr>
        <p:txBody>
          <a:bodyPr>
            <a:normAutofit fontScale="90000"/>
          </a:bodyPr>
          <a:lstStyle/>
          <a:p>
            <a:pPr algn="ctr"/>
            <a:r>
              <a:rPr lang="en-US" dirty="0" smtClean="0">
                <a:solidFill>
                  <a:srgbClr val="0000FF"/>
                </a:solidFill>
                <a:latin typeface="Times New Roman" pitchFamily="18" charset="0"/>
                <a:cs typeface="Times New Roman" pitchFamily="18" charset="0"/>
              </a:rPr>
              <a:t>Methods of Probability Sampling</a:t>
            </a:r>
            <a:endParaRPr lang="en-US" dirty="0">
              <a:solidFill>
                <a:srgbClr val="0000FF"/>
              </a:solidFill>
              <a:latin typeface="Times New Roman" pitchFamily="18" charset="0"/>
              <a:cs typeface="Times New Roman" pitchFamily="18" charset="0"/>
            </a:endParaRPr>
          </a:p>
        </p:txBody>
      </p:sp>
      <p:sp>
        <p:nvSpPr>
          <p:cNvPr id="3" name="Content Placeholder 2"/>
          <p:cNvSpPr>
            <a:spLocks noGrp="1"/>
          </p:cNvSpPr>
          <p:nvPr>
            <p:ph idx="1"/>
          </p:nvPr>
        </p:nvSpPr>
        <p:spPr>
          <a:xfrm>
            <a:off x="304800" y="1905000"/>
            <a:ext cx="8610600" cy="4114800"/>
          </a:xfrm>
        </p:spPr>
        <p:txBody>
          <a:bodyPr>
            <a:normAutofit/>
          </a:bodyPr>
          <a:lstStyle/>
          <a:p>
            <a:r>
              <a:rPr lang="en-US" sz="3200" dirty="0" smtClean="0">
                <a:solidFill>
                  <a:srgbClr val="0000FF"/>
                </a:solidFill>
                <a:latin typeface="Times New Roman" pitchFamily="18" charset="0"/>
                <a:cs typeface="Times New Roman" pitchFamily="18" charset="0"/>
              </a:rPr>
              <a:t>Stratified Random Sampling: </a:t>
            </a:r>
            <a:r>
              <a:rPr lang="en-US" sz="3200" dirty="0" smtClean="0">
                <a:latin typeface="Times New Roman" pitchFamily="18" charset="0"/>
                <a:cs typeface="Times New Roman" pitchFamily="18" charset="0"/>
              </a:rPr>
              <a:t>A population is first divided into subgroups, called strata, and a sample is selected from each stratum.</a:t>
            </a:r>
          </a:p>
          <a:p>
            <a:r>
              <a:rPr lang="en-US" sz="3200" dirty="0" smtClean="0">
                <a:solidFill>
                  <a:srgbClr val="0000FF"/>
                </a:solidFill>
                <a:latin typeface="Times New Roman" pitchFamily="18" charset="0"/>
                <a:cs typeface="Times New Roman" pitchFamily="18" charset="0"/>
              </a:rPr>
              <a:t>Cluster Sampling: </a:t>
            </a:r>
            <a:r>
              <a:rPr lang="en-US" sz="3200" dirty="0" smtClean="0">
                <a:latin typeface="Times New Roman" pitchFamily="18" charset="0"/>
                <a:cs typeface="Times New Roman" pitchFamily="18" charset="0"/>
              </a:rPr>
              <a:t>A population is first divided into subgroups (strata), and a sample of the strata is selected. The sample is then taken from these selected strata.</a:t>
            </a:r>
          </a:p>
          <a:p>
            <a:endParaRPr lang="en-US" sz="3200" dirty="0" smtClean="0">
              <a:solidFill>
                <a:srgbClr val="0000FF"/>
              </a:solidFill>
              <a:latin typeface="Times New Roman" pitchFamily="18" charset="0"/>
              <a:cs typeface="Times New Roman" pitchFamily="18" charset="0"/>
            </a:endParaRPr>
          </a:p>
        </p:txBody>
      </p:sp>
      <p:sp>
        <p:nvSpPr>
          <p:cNvPr id="4" name="Slide Number Placeholder 3"/>
          <p:cNvSpPr>
            <a:spLocks noGrp="1"/>
          </p:cNvSpPr>
          <p:nvPr>
            <p:ph type="sldNum" sz="quarter" idx="12"/>
          </p:nvPr>
        </p:nvSpPr>
        <p:spPr/>
        <p:txBody>
          <a:bodyPr/>
          <a:lstStyle/>
          <a:p>
            <a:fld id="{BD13CB69-C11B-4586-B2A4-1F995E803182}" type="slidenum">
              <a:rPr lang="en-US" smtClean="0"/>
              <a:pPr/>
              <a:t>7</a:t>
            </a:fld>
            <a:endParaRPr lang="en-US" dirty="0"/>
          </a:p>
        </p:txBody>
      </p:sp>
      <p:sp>
        <p:nvSpPr>
          <p:cNvPr id="5" name="Slide Number Placeholder 3"/>
          <p:cNvSpPr txBox="1">
            <a:spLocks/>
          </p:cNvSpPr>
          <p:nvPr/>
        </p:nvSpPr>
        <p:spPr>
          <a:xfrm>
            <a:off x="-5867400" y="6294120"/>
            <a:ext cx="5867400" cy="533400"/>
          </a:xfrm>
          <a:prstGeom prst="rect">
            <a:avLst/>
          </a:prstGeom>
        </p:spPr>
        <p:txBody>
          <a:bodyPr vert="horz" lIns="0" tIns="0" rIns="0" bIns="0" anchor="b"/>
          <a:lstStyle/>
          <a:p>
            <a:pPr marL="0" marR="0" lvl="0" indent="0" defTabSz="914400" rtl="0" eaLnBrk="1" fontAlgn="auto" latinLnBrk="0" hangingPunct="1">
              <a:lnSpc>
                <a:spcPct val="100000"/>
              </a:lnSpc>
              <a:spcBef>
                <a:spcPts val="0"/>
              </a:spcBef>
              <a:spcAft>
                <a:spcPts val="0"/>
              </a:spcAft>
              <a:buClrTx/>
              <a:buSzTx/>
              <a:buFontTx/>
              <a:buNone/>
              <a:tabLst/>
              <a:defRPr/>
            </a:pPr>
            <a:r>
              <a:rPr lang="en-US" dirty="0" smtClean="0">
                <a:solidFill>
                  <a:srgbClr val="FFC000"/>
                </a:solidFill>
                <a:latin typeface="Times New Roman" pitchFamily="18" charset="0"/>
                <a:cs typeface="Times New Roman" pitchFamily="18" charset="0"/>
                <a:sym typeface="Webdings"/>
              </a:rPr>
              <a:t></a:t>
            </a:r>
            <a:r>
              <a:rPr lang="en-US" dirty="0" smtClean="0">
                <a:solidFill>
                  <a:srgbClr val="0000FF"/>
                </a:solidFill>
                <a:latin typeface="Times New Roman" pitchFamily="18" charset="0"/>
                <a:cs typeface="Times New Roman" pitchFamily="18" charset="0"/>
              </a:rPr>
              <a:t>Prepared and taught by </a:t>
            </a:r>
            <a:r>
              <a:rPr lang="en-US" b="1" dirty="0" err="1" smtClean="0">
                <a:solidFill>
                  <a:srgbClr val="FF0000"/>
                </a:solidFill>
                <a:latin typeface="Times New Roman" pitchFamily="18" charset="0"/>
                <a:cs typeface="Times New Roman" pitchFamily="18" charset="0"/>
              </a:rPr>
              <a:t>Mong</a:t>
            </a:r>
            <a:r>
              <a:rPr lang="en-US" b="1" dirty="0" smtClean="0">
                <a:solidFill>
                  <a:srgbClr val="FF0000"/>
                </a:solidFill>
                <a:latin typeface="Times New Roman" pitchFamily="18" charset="0"/>
                <a:cs typeface="Times New Roman" pitchFamily="18" charset="0"/>
              </a:rPr>
              <a:t> Mara</a:t>
            </a:r>
            <a:r>
              <a:rPr lang="en-US" b="1" dirty="0" smtClean="0">
                <a:solidFill>
                  <a:srgbClr val="0000FF"/>
                </a:solidFill>
                <a:latin typeface="Times New Roman" pitchFamily="18" charset="0"/>
                <a:cs typeface="Times New Roman" pitchFamily="18" charset="0"/>
              </a:rPr>
              <a:t>, contact: 012 488 812 </a:t>
            </a:r>
            <a:endParaRPr kumimoji="0" lang="en-US" b="0" i="0" u="none" strike="noStrike" kern="1200" cap="none" spc="0" normalizeH="0" baseline="0" noProof="0" dirty="0">
              <a:ln>
                <a:noFill/>
              </a:ln>
              <a:solidFill>
                <a:srgbClr val="0000FF"/>
              </a:solidFill>
              <a:effectLst/>
              <a:uLnTx/>
              <a:uFillTx/>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repeatCount="indefinite"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00" fill="hold"/>
                                        <p:tgtEl>
                                          <p:spTgt spid="5"/>
                                        </p:tgtEl>
                                        <p:attrNameLst>
                                          <p:attrName>ppt_x</p:attrName>
                                        </p:attrNameLst>
                                      </p:cBhvr>
                                      <p:tavLst>
                                        <p:tav tm="0">
                                          <p:val>
                                            <p:strVal val="1+#ppt_w/2"/>
                                          </p:val>
                                        </p:tav>
                                        <p:tav tm="100000">
                                          <p:val>
                                            <p:strVal val="#ppt_x"/>
                                          </p:val>
                                        </p:tav>
                                      </p:tavLst>
                                    </p:anim>
                                    <p:anim calcmode="lin" valueType="num">
                                      <p:cBhvr additive="base">
                                        <p:cTn id="8" dur="30000" fill="hold"/>
                                        <p:tgtEl>
                                          <p:spTgt spid="5"/>
                                        </p:tgtEl>
                                        <p:attrNameLst>
                                          <p:attrName>ppt_y</p:attrName>
                                        </p:attrNameLst>
                                      </p:cBhvr>
                                      <p:tavLst>
                                        <p:tav tm="0">
                                          <p:val>
                                            <p:strVal val="#ppt_y"/>
                                          </p:val>
                                        </p:tav>
                                        <p:tav tm="100000">
                                          <p:val>
                                            <p:strVal val="#ppt_y"/>
                                          </p:val>
                                        </p:tav>
                                      </p:tavLst>
                                    </p:anim>
                                  </p:childTnLst>
                                </p:cTn>
                              </p:par>
                              <p:par>
                                <p:cTn id="9" presetID="20" presetClass="emph" presetSubtype="0" repeatCount="indefinite" fill="hold" grpId="0" nodeType="withEffect">
                                  <p:stCondLst>
                                    <p:cond delay="0"/>
                                  </p:stCondLst>
                                  <p:endCondLst>
                                    <p:cond evt="onNext" delay="0">
                                      <p:tgtEl>
                                        <p:sldTgt/>
                                      </p:tgtEl>
                                    </p:cond>
                                  </p:endCondLst>
                                  <p:iterate type="lt">
                                    <p:tmPct val="10000"/>
                                  </p:iterate>
                                  <p:childTnLst>
                                    <p:set>
                                      <p:cBhvr override="childStyle">
                                        <p:cTn id="10" dur="500" autoRev="1" fill="hold"/>
                                        <p:tgtEl>
                                          <p:spTgt spid="2"/>
                                        </p:tgtEl>
                                        <p:attrNameLst>
                                          <p:attrName>style.color</p:attrName>
                                        </p:attrNameLst>
                                      </p:cBhvr>
                                      <p:to>
                                        <p:clrVal>
                                          <a:schemeClr val="accent2"/>
                                        </p:clrVal>
                                      </p:to>
                                    </p:set>
                                    <p:set>
                                      <p:cBhvr>
                                        <p:cTn id="11" dur="500" autoRev="1" fill="hold"/>
                                        <p:tgtEl>
                                          <p:spTgt spid="2"/>
                                        </p:tgtEl>
                                        <p:attrNameLst>
                                          <p:attrName>fillcolor</p:attrName>
                                        </p:attrNameLst>
                                      </p:cBhvr>
                                      <p:to>
                                        <p:clrVal>
                                          <a:schemeClr val="accent2"/>
                                        </p:clrVal>
                                      </p:to>
                                    </p:set>
                                    <p:set>
                                      <p:cBhvr>
                                        <p:cTn id="12" dur="500" autoRev="1" fill="hold"/>
                                        <p:tgtEl>
                                          <p:spTgt spid="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609600"/>
            <a:ext cx="8229600" cy="838200"/>
          </a:xfrm>
        </p:spPr>
        <p:txBody>
          <a:bodyPr>
            <a:normAutofit/>
          </a:bodyPr>
          <a:lstStyle/>
          <a:p>
            <a:pPr algn="ctr"/>
            <a:r>
              <a:rPr lang="en-US" dirty="0" smtClean="0">
                <a:solidFill>
                  <a:srgbClr val="0000FF"/>
                </a:solidFill>
                <a:latin typeface="Times New Roman" pitchFamily="18" charset="0"/>
                <a:cs typeface="Times New Roman" pitchFamily="18" charset="0"/>
              </a:rPr>
              <a:t>Sampling Error</a:t>
            </a:r>
            <a:endParaRPr lang="en-US" dirty="0">
              <a:solidFill>
                <a:srgbClr val="0000FF"/>
              </a:solidFill>
              <a:latin typeface="Times New Roman" pitchFamily="18" charset="0"/>
              <a:cs typeface="Times New Roman" pitchFamily="18" charset="0"/>
            </a:endParaRPr>
          </a:p>
        </p:txBody>
      </p:sp>
      <p:sp>
        <p:nvSpPr>
          <p:cNvPr id="3" name="Content Placeholder 2"/>
          <p:cNvSpPr>
            <a:spLocks noGrp="1"/>
          </p:cNvSpPr>
          <p:nvPr>
            <p:ph idx="1"/>
          </p:nvPr>
        </p:nvSpPr>
        <p:spPr>
          <a:xfrm>
            <a:off x="228600" y="2286000"/>
            <a:ext cx="8610600" cy="1219200"/>
          </a:xfrm>
        </p:spPr>
        <p:txBody>
          <a:bodyPr>
            <a:normAutofit/>
          </a:bodyPr>
          <a:lstStyle/>
          <a:p>
            <a:pPr marL="0" indent="0">
              <a:buNone/>
            </a:pPr>
            <a:r>
              <a:rPr lang="en-US" sz="3200" dirty="0" smtClean="0">
                <a:solidFill>
                  <a:srgbClr val="0000FF"/>
                </a:solidFill>
                <a:latin typeface="Times New Roman" pitchFamily="18" charset="0"/>
                <a:cs typeface="Times New Roman" pitchFamily="18" charset="0"/>
              </a:rPr>
              <a:t>Sampling error </a:t>
            </a:r>
            <a:r>
              <a:rPr lang="en-US" sz="3200" dirty="0" smtClean="0">
                <a:latin typeface="Times New Roman" pitchFamily="18" charset="0"/>
                <a:cs typeface="Times New Roman" pitchFamily="18" charset="0"/>
              </a:rPr>
              <a:t>is the difference between a sample statistic and its corresponding population parameter</a:t>
            </a:r>
          </a:p>
        </p:txBody>
      </p:sp>
      <p:sp>
        <p:nvSpPr>
          <p:cNvPr id="4" name="Slide Number Placeholder 3"/>
          <p:cNvSpPr>
            <a:spLocks noGrp="1"/>
          </p:cNvSpPr>
          <p:nvPr>
            <p:ph type="sldNum" sz="quarter" idx="12"/>
          </p:nvPr>
        </p:nvSpPr>
        <p:spPr/>
        <p:txBody>
          <a:bodyPr/>
          <a:lstStyle/>
          <a:p>
            <a:fld id="{BD13CB69-C11B-4586-B2A4-1F995E803182}" type="slidenum">
              <a:rPr lang="en-US" smtClean="0"/>
              <a:pPr/>
              <a:t>8</a:t>
            </a:fld>
            <a:endParaRPr lang="en-US" dirty="0"/>
          </a:p>
        </p:txBody>
      </p:sp>
      <p:sp>
        <p:nvSpPr>
          <p:cNvPr id="5" name="Slide Number Placeholder 3"/>
          <p:cNvSpPr txBox="1">
            <a:spLocks/>
          </p:cNvSpPr>
          <p:nvPr/>
        </p:nvSpPr>
        <p:spPr>
          <a:xfrm>
            <a:off x="-5867400" y="6294120"/>
            <a:ext cx="5867400" cy="533400"/>
          </a:xfrm>
          <a:prstGeom prst="rect">
            <a:avLst/>
          </a:prstGeom>
        </p:spPr>
        <p:txBody>
          <a:bodyPr vert="horz" lIns="0" tIns="0" rIns="0" bIns="0" anchor="b"/>
          <a:lstStyle/>
          <a:p>
            <a:pPr marL="0" marR="0" lvl="0" indent="0" defTabSz="914400" rtl="0" eaLnBrk="1" fontAlgn="auto" latinLnBrk="0" hangingPunct="1">
              <a:lnSpc>
                <a:spcPct val="100000"/>
              </a:lnSpc>
              <a:spcBef>
                <a:spcPts val="0"/>
              </a:spcBef>
              <a:spcAft>
                <a:spcPts val="0"/>
              </a:spcAft>
              <a:buClrTx/>
              <a:buSzTx/>
              <a:buFontTx/>
              <a:buNone/>
              <a:tabLst/>
              <a:defRPr/>
            </a:pPr>
            <a:r>
              <a:rPr lang="en-US" dirty="0" smtClean="0">
                <a:solidFill>
                  <a:srgbClr val="FFC000"/>
                </a:solidFill>
                <a:latin typeface="Times New Roman" pitchFamily="18" charset="0"/>
                <a:cs typeface="Times New Roman" pitchFamily="18" charset="0"/>
                <a:sym typeface="Webdings"/>
              </a:rPr>
              <a:t></a:t>
            </a:r>
            <a:r>
              <a:rPr lang="en-US" dirty="0" smtClean="0">
                <a:solidFill>
                  <a:srgbClr val="0000FF"/>
                </a:solidFill>
                <a:latin typeface="Times New Roman" pitchFamily="18" charset="0"/>
                <a:cs typeface="Times New Roman" pitchFamily="18" charset="0"/>
              </a:rPr>
              <a:t>Prepared and taught by </a:t>
            </a:r>
            <a:r>
              <a:rPr lang="en-US" b="1" dirty="0" err="1" smtClean="0">
                <a:solidFill>
                  <a:srgbClr val="FF0000"/>
                </a:solidFill>
                <a:latin typeface="Times New Roman" pitchFamily="18" charset="0"/>
                <a:cs typeface="Times New Roman" pitchFamily="18" charset="0"/>
              </a:rPr>
              <a:t>Mong</a:t>
            </a:r>
            <a:r>
              <a:rPr lang="en-US" b="1" dirty="0" smtClean="0">
                <a:solidFill>
                  <a:srgbClr val="FF0000"/>
                </a:solidFill>
                <a:latin typeface="Times New Roman" pitchFamily="18" charset="0"/>
                <a:cs typeface="Times New Roman" pitchFamily="18" charset="0"/>
              </a:rPr>
              <a:t> Mara</a:t>
            </a:r>
            <a:r>
              <a:rPr lang="en-US" b="1" dirty="0" smtClean="0">
                <a:solidFill>
                  <a:srgbClr val="0000FF"/>
                </a:solidFill>
                <a:latin typeface="Times New Roman" pitchFamily="18" charset="0"/>
                <a:cs typeface="Times New Roman" pitchFamily="18" charset="0"/>
              </a:rPr>
              <a:t>, contact: 012 488 812 </a:t>
            </a:r>
            <a:endParaRPr kumimoji="0" lang="en-US" b="0" i="0" u="none" strike="noStrike" kern="1200" cap="none" spc="0" normalizeH="0" baseline="0" noProof="0" dirty="0">
              <a:ln>
                <a:noFill/>
              </a:ln>
              <a:solidFill>
                <a:srgbClr val="0000FF"/>
              </a:solidFill>
              <a:effectLst/>
              <a:uLnTx/>
              <a:uFillTx/>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repeatCount="indefinite"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00" fill="hold"/>
                                        <p:tgtEl>
                                          <p:spTgt spid="5"/>
                                        </p:tgtEl>
                                        <p:attrNameLst>
                                          <p:attrName>ppt_x</p:attrName>
                                        </p:attrNameLst>
                                      </p:cBhvr>
                                      <p:tavLst>
                                        <p:tav tm="0">
                                          <p:val>
                                            <p:strVal val="1+#ppt_w/2"/>
                                          </p:val>
                                        </p:tav>
                                        <p:tav tm="100000">
                                          <p:val>
                                            <p:strVal val="#ppt_x"/>
                                          </p:val>
                                        </p:tav>
                                      </p:tavLst>
                                    </p:anim>
                                    <p:anim calcmode="lin" valueType="num">
                                      <p:cBhvr additive="base">
                                        <p:cTn id="8" dur="30000" fill="hold"/>
                                        <p:tgtEl>
                                          <p:spTgt spid="5"/>
                                        </p:tgtEl>
                                        <p:attrNameLst>
                                          <p:attrName>ppt_y</p:attrName>
                                        </p:attrNameLst>
                                      </p:cBhvr>
                                      <p:tavLst>
                                        <p:tav tm="0">
                                          <p:val>
                                            <p:strVal val="#ppt_y"/>
                                          </p:val>
                                        </p:tav>
                                        <p:tav tm="100000">
                                          <p:val>
                                            <p:strVal val="#ppt_y"/>
                                          </p:val>
                                        </p:tav>
                                      </p:tavLst>
                                    </p:anim>
                                  </p:childTnLst>
                                </p:cTn>
                              </p:par>
                              <p:par>
                                <p:cTn id="9" presetID="20" presetClass="emph" presetSubtype="0" repeatCount="indefinite" fill="hold" grpId="0" nodeType="withEffect">
                                  <p:stCondLst>
                                    <p:cond delay="0"/>
                                  </p:stCondLst>
                                  <p:endCondLst>
                                    <p:cond evt="onNext" delay="0">
                                      <p:tgtEl>
                                        <p:sldTgt/>
                                      </p:tgtEl>
                                    </p:cond>
                                  </p:endCondLst>
                                  <p:iterate type="lt">
                                    <p:tmPct val="10000"/>
                                  </p:iterate>
                                  <p:childTnLst>
                                    <p:set>
                                      <p:cBhvr override="childStyle">
                                        <p:cTn id="10" dur="500" autoRev="1" fill="hold"/>
                                        <p:tgtEl>
                                          <p:spTgt spid="2"/>
                                        </p:tgtEl>
                                        <p:attrNameLst>
                                          <p:attrName>style.color</p:attrName>
                                        </p:attrNameLst>
                                      </p:cBhvr>
                                      <p:to>
                                        <p:clrVal>
                                          <a:schemeClr val="accent2"/>
                                        </p:clrVal>
                                      </p:to>
                                    </p:set>
                                    <p:set>
                                      <p:cBhvr>
                                        <p:cTn id="11" dur="500" autoRev="1" fill="hold"/>
                                        <p:tgtEl>
                                          <p:spTgt spid="2"/>
                                        </p:tgtEl>
                                        <p:attrNameLst>
                                          <p:attrName>fillcolor</p:attrName>
                                        </p:attrNameLst>
                                      </p:cBhvr>
                                      <p:to>
                                        <p:clrVal>
                                          <a:schemeClr val="accent2"/>
                                        </p:clrVal>
                                      </p:to>
                                    </p:set>
                                    <p:set>
                                      <p:cBhvr>
                                        <p:cTn id="12" dur="500" autoRev="1" fill="hold"/>
                                        <p:tgtEl>
                                          <p:spTgt spid="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609600"/>
            <a:ext cx="8229600" cy="1371600"/>
          </a:xfrm>
        </p:spPr>
        <p:txBody>
          <a:bodyPr>
            <a:normAutofit fontScale="90000"/>
          </a:bodyPr>
          <a:lstStyle/>
          <a:p>
            <a:pPr algn="ctr"/>
            <a:r>
              <a:rPr lang="en-US" dirty="0" smtClean="0">
                <a:solidFill>
                  <a:srgbClr val="0000FF"/>
                </a:solidFill>
                <a:latin typeface="Times New Roman" pitchFamily="18" charset="0"/>
                <a:cs typeface="Times New Roman" pitchFamily="18" charset="0"/>
              </a:rPr>
              <a:t>Sampling Distribution of Sample Means</a:t>
            </a:r>
            <a:endParaRPr lang="en-US" dirty="0">
              <a:solidFill>
                <a:srgbClr val="0000FF"/>
              </a:solidFill>
              <a:latin typeface="Times New Roman" pitchFamily="18" charset="0"/>
              <a:cs typeface="Times New Roman" pitchFamily="18" charset="0"/>
            </a:endParaRPr>
          </a:p>
        </p:txBody>
      </p:sp>
      <p:sp>
        <p:nvSpPr>
          <p:cNvPr id="3" name="Content Placeholder 2"/>
          <p:cNvSpPr>
            <a:spLocks noGrp="1"/>
          </p:cNvSpPr>
          <p:nvPr>
            <p:ph idx="1"/>
          </p:nvPr>
        </p:nvSpPr>
        <p:spPr>
          <a:xfrm>
            <a:off x="335280" y="2286000"/>
            <a:ext cx="8732520" cy="3200400"/>
          </a:xfrm>
        </p:spPr>
        <p:txBody>
          <a:bodyPr>
            <a:noAutofit/>
          </a:bodyPr>
          <a:lstStyle/>
          <a:p>
            <a:pPr marL="0" indent="0">
              <a:buNone/>
            </a:pPr>
            <a:r>
              <a:rPr lang="en-US" sz="3200" dirty="0" smtClean="0">
                <a:latin typeface="Times New Roman" pitchFamily="18" charset="0"/>
                <a:cs typeface="Times New Roman" pitchFamily="18" charset="0"/>
              </a:rPr>
              <a:t>The </a:t>
            </a:r>
            <a:r>
              <a:rPr lang="en-US" sz="3200" dirty="0" smtClean="0">
                <a:solidFill>
                  <a:srgbClr val="7912EA"/>
                </a:solidFill>
                <a:latin typeface="Times New Roman" pitchFamily="18" charset="0"/>
                <a:cs typeface="Times New Roman" pitchFamily="18" charset="0"/>
              </a:rPr>
              <a:t>sampling distribution of the sample means</a:t>
            </a:r>
            <a:r>
              <a:rPr lang="en-US" sz="3200" dirty="0" smtClean="0">
                <a:latin typeface="Times New Roman" pitchFamily="18" charset="0"/>
                <a:cs typeface="Times New Roman" pitchFamily="18" charset="0"/>
              </a:rPr>
              <a:t> is a probability distribution consisting of all possible sample means of a given sample size selected from a population, and the probability of occurrence associated with each sample mean. </a:t>
            </a:r>
          </a:p>
        </p:txBody>
      </p:sp>
      <p:sp>
        <p:nvSpPr>
          <p:cNvPr id="4" name="Slide Number Placeholder 3"/>
          <p:cNvSpPr>
            <a:spLocks noGrp="1"/>
          </p:cNvSpPr>
          <p:nvPr>
            <p:ph type="sldNum" sz="quarter" idx="12"/>
          </p:nvPr>
        </p:nvSpPr>
        <p:spPr/>
        <p:txBody>
          <a:bodyPr/>
          <a:lstStyle/>
          <a:p>
            <a:fld id="{BD13CB69-C11B-4586-B2A4-1F995E803182}" type="slidenum">
              <a:rPr lang="en-US" smtClean="0"/>
              <a:pPr/>
              <a:t>9</a:t>
            </a:fld>
            <a:endParaRPr lang="en-US" dirty="0"/>
          </a:p>
        </p:txBody>
      </p:sp>
      <p:sp>
        <p:nvSpPr>
          <p:cNvPr id="5" name="Slide Number Placeholder 3"/>
          <p:cNvSpPr txBox="1">
            <a:spLocks/>
          </p:cNvSpPr>
          <p:nvPr/>
        </p:nvSpPr>
        <p:spPr>
          <a:xfrm>
            <a:off x="-5867400" y="6294120"/>
            <a:ext cx="5867400" cy="533400"/>
          </a:xfrm>
          <a:prstGeom prst="rect">
            <a:avLst/>
          </a:prstGeom>
        </p:spPr>
        <p:txBody>
          <a:bodyPr vert="horz" lIns="0" tIns="0" rIns="0" bIns="0" anchor="b"/>
          <a:lstStyle/>
          <a:p>
            <a:pPr marL="0" marR="0" lvl="0" indent="0" defTabSz="914400" rtl="0" eaLnBrk="1" fontAlgn="auto" latinLnBrk="0" hangingPunct="1">
              <a:lnSpc>
                <a:spcPct val="100000"/>
              </a:lnSpc>
              <a:spcBef>
                <a:spcPts val="0"/>
              </a:spcBef>
              <a:spcAft>
                <a:spcPts val="0"/>
              </a:spcAft>
              <a:buClrTx/>
              <a:buSzTx/>
              <a:buFontTx/>
              <a:buNone/>
              <a:tabLst/>
              <a:defRPr/>
            </a:pPr>
            <a:r>
              <a:rPr lang="en-US" dirty="0" smtClean="0">
                <a:solidFill>
                  <a:srgbClr val="FFC000"/>
                </a:solidFill>
                <a:latin typeface="Times New Roman" pitchFamily="18" charset="0"/>
                <a:cs typeface="Times New Roman" pitchFamily="18" charset="0"/>
                <a:sym typeface="Webdings"/>
              </a:rPr>
              <a:t></a:t>
            </a:r>
            <a:r>
              <a:rPr lang="en-US" dirty="0" smtClean="0">
                <a:solidFill>
                  <a:srgbClr val="0000FF"/>
                </a:solidFill>
                <a:latin typeface="Times New Roman" pitchFamily="18" charset="0"/>
                <a:cs typeface="Times New Roman" pitchFamily="18" charset="0"/>
              </a:rPr>
              <a:t>Prepared and taught by </a:t>
            </a:r>
            <a:r>
              <a:rPr lang="en-US" b="1" dirty="0" err="1" smtClean="0">
                <a:solidFill>
                  <a:srgbClr val="FF0000"/>
                </a:solidFill>
                <a:latin typeface="Times New Roman" pitchFamily="18" charset="0"/>
                <a:cs typeface="Times New Roman" pitchFamily="18" charset="0"/>
              </a:rPr>
              <a:t>Mong</a:t>
            </a:r>
            <a:r>
              <a:rPr lang="en-US" b="1" dirty="0" smtClean="0">
                <a:solidFill>
                  <a:srgbClr val="FF0000"/>
                </a:solidFill>
                <a:latin typeface="Times New Roman" pitchFamily="18" charset="0"/>
                <a:cs typeface="Times New Roman" pitchFamily="18" charset="0"/>
              </a:rPr>
              <a:t> Mara</a:t>
            </a:r>
            <a:r>
              <a:rPr lang="en-US" b="1" dirty="0" smtClean="0">
                <a:solidFill>
                  <a:srgbClr val="0000FF"/>
                </a:solidFill>
                <a:latin typeface="Times New Roman" pitchFamily="18" charset="0"/>
                <a:cs typeface="Times New Roman" pitchFamily="18" charset="0"/>
              </a:rPr>
              <a:t>, contact: 012 488 812 </a:t>
            </a:r>
            <a:endParaRPr kumimoji="0" lang="en-US" b="0" i="0" u="none" strike="noStrike" kern="1200" cap="none" spc="0" normalizeH="0" baseline="0" noProof="0" dirty="0">
              <a:ln>
                <a:noFill/>
              </a:ln>
              <a:solidFill>
                <a:srgbClr val="0000FF"/>
              </a:solidFill>
              <a:effectLst/>
              <a:uLnTx/>
              <a:uFillTx/>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repeatCount="indefinite"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00" fill="hold"/>
                                        <p:tgtEl>
                                          <p:spTgt spid="5"/>
                                        </p:tgtEl>
                                        <p:attrNameLst>
                                          <p:attrName>ppt_x</p:attrName>
                                        </p:attrNameLst>
                                      </p:cBhvr>
                                      <p:tavLst>
                                        <p:tav tm="0">
                                          <p:val>
                                            <p:strVal val="1+#ppt_w/2"/>
                                          </p:val>
                                        </p:tav>
                                        <p:tav tm="100000">
                                          <p:val>
                                            <p:strVal val="#ppt_x"/>
                                          </p:val>
                                        </p:tav>
                                      </p:tavLst>
                                    </p:anim>
                                    <p:anim calcmode="lin" valueType="num">
                                      <p:cBhvr additive="base">
                                        <p:cTn id="8" dur="30000" fill="hold"/>
                                        <p:tgtEl>
                                          <p:spTgt spid="5"/>
                                        </p:tgtEl>
                                        <p:attrNameLst>
                                          <p:attrName>ppt_y</p:attrName>
                                        </p:attrNameLst>
                                      </p:cBhvr>
                                      <p:tavLst>
                                        <p:tav tm="0">
                                          <p:val>
                                            <p:strVal val="#ppt_y"/>
                                          </p:val>
                                        </p:tav>
                                        <p:tav tm="100000">
                                          <p:val>
                                            <p:strVal val="#ppt_y"/>
                                          </p:val>
                                        </p:tav>
                                      </p:tavLst>
                                    </p:anim>
                                  </p:childTnLst>
                                </p:cTn>
                              </p:par>
                              <p:par>
                                <p:cTn id="9" presetID="20" presetClass="emph" presetSubtype="0" repeatCount="indefinite" fill="hold" grpId="0" nodeType="withEffect">
                                  <p:stCondLst>
                                    <p:cond delay="0"/>
                                  </p:stCondLst>
                                  <p:endCondLst>
                                    <p:cond evt="onNext" delay="0">
                                      <p:tgtEl>
                                        <p:sldTgt/>
                                      </p:tgtEl>
                                    </p:cond>
                                  </p:endCondLst>
                                  <p:iterate type="lt">
                                    <p:tmPct val="10000"/>
                                  </p:iterate>
                                  <p:childTnLst>
                                    <p:set>
                                      <p:cBhvr override="childStyle">
                                        <p:cTn id="10" dur="500" autoRev="1" fill="hold"/>
                                        <p:tgtEl>
                                          <p:spTgt spid="2"/>
                                        </p:tgtEl>
                                        <p:attrNameLst>
                                          <p:attrName>style.color</p:attrName>
                                        </p:attrNameLst>
                                      </p:cBhvr>
                                      <p:to>
                                        <p:clrVal>
                                          <a:schemeClr val="accent2"/>
                                        </p:clrVal>
                                      </p:to>
                                    </p:set>
                                    <p:set>
                                      <p:cBhvr>
                                        <p:cTn id="11" dur="500" autoRev="1" fill="hold"/>
                                        <p:tgtEl>
                                          <p:spTgt spid="2"/>
                                        </p:tgtEl>
                                        <p:attrNameLst>
                                          <p:attrName>fillcolor</p:attrName>
                                        </p:attrNameLst>
                                      </p:cBhvr>
                                      <p:to>
                                        <p:clrVal>
                                          <a:schemeClr val="accent2"/>
                                        </p:clrVal>
                                      </p:to>
                                    </p:set>
                                    <p:set>
                                      <p:cBhvr>
                                        <p:cTn id="12" dur="500" autoRev="1" fill="hold"/>
                                        <p:tgtEl>
                                          <p:spTgt spid="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1673</TotalTime>
  <Words>3107</Words>
  <Application>Microsoft Office PowerPoint</Application>
  <PresentationFormat>On-screen Show (4:3)</PresentationFormat>
  <Paragraphs>434</Paragraphs>
  <Slides>52</Slides>
  <Notes>19</Notes>
  <HiddenSlides>0</HiddenSlides>
  <MMClips>0</MMClips>
  <ScaleCrop>false</ScaleCrop>
  <HeadingPairs>
    <vt:vector size="6" baseType="variant">
      <vt:variant>
        <vt:lpstr>Theme</vt:lpstr>
      </vt:variant>
      <vt:variant>
        <vt:i4>1</vt:i4>
      </vt:variant>
      <vt:variant>
        <vt:lpstr>Embedded OLE Servers</vt:lpstr>
      </vt:variant>
      <vt:variant>
        <vt:i4>2</vt:i4>
      </vt:variant>
      <vt:variant>
        <vt:lpstr>Slide Titles</vt:lpstr>
      </vt:variant>
      <vt:variant>
        <vt:i4>52</vt:i4>
      </vt:variant>
    </vt:vector>
  </HeadingPairs>
  <TitlesOfParts>
    <vt:vector size="55" baseType="lpstr">
      <vt:lpstr>Flow</vt:lpstr>
      <vt:lpstr>Equation</vt:lpstr>
      <vt:lpstr>MathType 6.0 Equation</vt:lpstr>
      <vt:lpstr>Sampling Methods and Sampling Distributions</vt:lpstr>
      <vt:lpstr>Goals</vt:lpstr>
      <vt:lpstr>Goals (continued)</vt:lpstr>
      <vt:lpstr>Sampling the Population, why?</vt:lpstr>
      <vt:lpstr>Probability Sampling Methods</vt:lpstr>
      <vt:lpstr>Methods of Probability Sampling</vt:lpstr>
      <vt:lpstr>Methods of Probability Sampling</vt:lpstr>
      <vt:lpstr>Sampling Error</vt:lpstr>
      <vt:lpstr>Sampling Distribution of Sample Means</vt:lpstr>
      <vt:lpstr>Example 1</vt:lpstr>
      <vt:lpstr>Example 1(Continued)</vt:lpstr>
      <vt:lpstr>Example 1(Continued)</vt:lpstr>
      <vt:lpstr>Example 1(Continued)</vt:lpstr>
      <vt:lpstr>Example 1(Continued)</vt:lpstr>
      <vt:lpstr>Example 1(Continued)</vt:lpstr>
      <vt:lpstr>Central Limit Theorem</vt:lpstr>
      <vt:lpstr>Point Estimates and Confidence Intervals</vt:lpstr>
      <vt:lpstr>Point Estimates and Confidence Intervals</vt:lpstr>
      <vt:lpstr>Interval Estimate</vt:lpstr>
      <vt:lpstr>Interval Estimate</vt:lpstr>
      <vt:lpstr>Interval Estimate</vt:lpstr>
      <vt:lpstr>Standard Error of Sample means</vt:lpstr>
      <vt:lpstr>Standard Error of Sample means</vt:lpstr>
      <vt:lpstr>95% and 99% Confidence Intervals for µ </vt:lpstr>
      <vt:lpstr>95% and 99% Confidence Intervals for µ </vt:lpstr>
      <vt:lpstr>Example 3</vt:lpstr>
      <vt:lpstr>Example</vt:lpstr>
      <vt:lpstr>Example 4</vt:lpstr>
      <vt:lpstr>Example 4 (continued)</vt:lpstr>
      <vt:lpstr>Example 4 (continued)</vt:lpstr>
      <vt:lpstr>Example 4 (continued)</vt:lpstr>
      <vt:lpstr>Example 4 (continued)</vt:lpstr>
      <vt:lpstr>Example 5</vt:lpstr>
      <vt:lpstr>Example 5 (continued)</vt:lpstr>
      <vt:lpstr>Example 5 (continued)</vt:lpstr>
      <vt:lpstr>C.I. for a population Proportion</vt:lpstr>
      <vt:lpstr>C.I. for a population Proportion</vt:lpstr>
      <vt:lpstr>Example 6</vt:lpstr>
      <vt:lpstr>Example 6 (continued)</vt:lpstr>
      <vt:lpstr>Example 6 (continued)</vt:lpstr>
      <vt:lpstr>Finite-Population Correction Factor</vt:lpstr>
      <vt:lpstr>Finite-Population Correction Factor</vt:lpstr>
      <vt:lpstr>Example 7</vt:lpstr>
      <vt:lpstr>Example 7 (continued)</vt:lpstr>
      <vt:lpstr>Choosing an Appropriate Sample Size</vt:lpstr>
      <vt:lpstr>Choosing an Appropriate Sample Size</vt:lpstr>
      <vt:lpstr>Choosing an Appropriate Sample Size</vt:lpstr>
      <vt:lpstr>Choosing an Appropriate Sample Size</vt:lpstr>
      <vt:lpstr>Example 8</vt:lpstr>
      <vt:lpstr>Example 8 (Continued)</vt:lpstr>
      <vt:lpstr>Example 9</vt:lpstr>
      <vt:lpstr>Example 9 (Continued)</vt:lpstr>
    </vt:vector>
  </TitlesOfParts>
  <Company>Home</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Discrete Probability Distributions</dc:title>
  <dc:creator>Mong Mara</dc:creator>
  <cp:lastModifiedBy>Mong Mara</cp:lastModifiedBy>
  <cp:revision>98</cp:revision>
  <dcterms:created xsi:type="dcterms:W3CDTF">2010-10-31T03:03:39Z</dcterms:created>
  <dcterms:modified xsi:type="dcterms:W3CDTF">2011-01-31T12:10:46Z</dcterms:modified>
</cp:coreProperties>
</file>